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73" r:id="rId3"/>
    <p:sldId id="274" r:id="rId4"/>
    <p:sldId id="276" r:id="rId5"/>
    <p:sldId id="258" r:id="rId6"/>
    <p:sldId id="277" r:id="rId7"/>
    <p:sldId id="275" r:id="rId8"/>
    <p:sldId id="278" r:id="rId9"/>
    <p:sldId id="280" r:id="rId10"/>
    <p:sldId id="279" r:id="rId11"/>
    <p:sldId id="281" r:id="rId12"/>
    <p:sldId id="282" r:id="rId13"/>
    <p:sldId id="283" r:id="rId14"/>
  </p:sldIdLst>
  <p:sldSz cx="17340263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1295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Helvetica Neue"/>
        <a:ea typeface="Helvetica Neue"/>
        <a:cs typeface="Helvetica Neue"/>
        <a:sym typeface="Helvetica Neue"/>
      </a:defRPr>
    </a:lvl1pPr>
    <a:lvl2pPr marL="0" marR="0" indent="0" algn="l" defTabSz="1295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Helvetica Neue"/>
        <a:ea typeface="Helvetica Neue"/>
        <a:cs typeface="Helvetica Neue"/>
        <a:sym typeface="Helvetica Neue"/>
      </a:defRPr>
    </a:lvl2pPr>
    <a:lvl3pPr marL="0" marR="0" indent="0" algn="l" defTabSz="1295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Helvetica Neue"/>
        <a:ea typeface="Helvetica Neue"/>
        <a:cs typeface="Helvetica Neue"/>
        <a:sym typeface="Helvetica Neue"/>
      </a:defRPr>
    </a:lvl3pPr>
    <a:lvl4pPr marL="0" marR="0" indent="0" algn="l" defTabSz="1295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Helvetica Neue"/>
        <a:ea typeface="Helvetica Neue"/>
        <a:cs typeface="Helvetica Neue"/>
        <a:sym typeface="Helvetica Neue"/>
      </a:defRPr>
    </a:lvl4pPr>
    <a:lvl5pPr marL="0" marR="0" indent="0" algn="l" defTabSz="1295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Helvetica Neue"/>
        <a:ea typeface="Helvetica Neue"/>
        <a:cs typeface="Helvetica Neue"/>
        <a:sym typeface="Helvetica Neue"/>
      </a:defRPr>
    </a:lvl5pPr>
    <a:lvl6pPr marL="0" marR="0" indent="0" algn="l" defTabSz="1295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Helvetica Neue"/>
        <a:ea typeface="Helvetica Neue"/>
        <a:cs typeface="Helvetica Neue"/>
        <a:sym typeface="Helvetica Neue"/>
      </a:defRPr>
    </a:lvl6pPr>
    <a:lvl7pPr marL="0" marR="0" indent="0" algn="l" defTabSz="1295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Helvetica Neue"/>
        <a:ea typeface="Helvetica Neue"/>
        <a:cs typeface="Helvetica Neue"/>
        <a:sym typeface="Helvetica Neue"/>
      </a:defRPr>
    </a:lvl7pPr>
    <a:lvl8pPr marL="0" marR="0" indent="0" algn="l" defTabSz="1295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Helvetica Neue"/>
        <a:ea typeface="Helvetica Neue"/>
        <a:cs typeface="Helvetica Neue"/>
        <a:sym typeface="Helvetica Neue"/>
      </a:defRPr>
    </a:lvl8pPr>
    <a:lvl9pPr marL="0" marR="0" indent="0" algn="l" defTabSz="1295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2400" b="0" i="0" u="none" strike="noStrike" cap="none" spc="0" normalizeH="0" baseline="0">
        <a:ln>
          <a:noFill/>
        </a:ln>
        <a:solidFill>
          <a:srgbClr val="000000"/>
        </a:solidFill>
        <a:effectLst/>
        <a:uFill>
          <a:solidFill>
            <a:srgbClr val="000000"/>
          </a:solidFill>
        </a:uFill>
        <a:latin typeface="Helvetica Neue"/>
        <a:ea typeface="Helvetica Neue"/>
        <a:cs typeface="Helvetica Neue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B2FF"/>
    <a:srgbClr val="88DFA9"/>
    <a:srgbClr val="F67B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30"/>
    <p:restoredTop sz="94649"/>
  </p:normalViewPr>
  <p:slideViewPr>
    <p:cSldViewPr snapToGrid="0" snapToObjects="1">
      <p:cViewPr varScale="1">
        <p:scale>
          <a:sx n="55" d="100"/>
          <a:sy n="55" d="100"/>
        </p:scale>
        <p:origin x="208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tiff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53" name="Shape 15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Arial"/>
      </a:defRPr>
    </a:lvl1pPr>
    <a:lvl2pPr indent="2286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Arial"/>
      </a:defRPr>
    </a:lvl2pPr>
    <a:lvl3pPr indent="4572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Arial"/>
      </a:defRPr>
    </a:lvl3pPr>
    <a:lvl4pPr indent="6858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Arial"/>
      </a:defRPr>
    </a:lvl4pPr>
    <a:lvl5pPr indent="9144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Arial"/>
      </a:defRPr>
    </a:lvl5pPr>
    <a:lvl6pPr indent="11430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Arial"/>
      </a:defRPr>
    </a:lvl6pPr>
    <a:lvl7pPr indent="13716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Arial"/>
      </a:defRPr>
    </a:lvl7pPr>
    <a:lvl8pPr indent="16002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Arial"/>
      </a:defRPr>
    </a:lvl8pPr>
    <a:lvl9pPr indent="1828800" latinLnBrk="0">
      <a:defRPr sz="1200">
        <a:uFill>
          <a:solidFill>
            <a:srgbClr val="000000"/>
          </a:solidFill>
        </a:uFill>
        <a:latin typeface="+mn-lt"/>
        <a:ea typeface="+mn-ea"/>
        <a:cs typeface="+mn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Default - 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5"/>
          <p:cNvGrpSpPr/>
          <p:nvPr/>
        </p:nvGrpSpPr>
        <p:grpSpPr>
          <a:xfrm>
            <a:off x="192801" y="7372819"/>
            <a:ext cx="16853956" cy="1010533"/>
            <a:chOff x="-2" y="-181267"/>
            <a:chExt cx="12640079" cy="1010532"/>
          </a:xfrm>
        </p:grpSpPr>
        <p:grpSp>
          <p:nvGrpSpPr>
            <p:cNvPr id="18" name="Group 18"/>
            <p:cNvGrpSpPr/>
            <p:nvPr/>
          </p:nvGrpSpPr>
          <p:grpSpPr>
            <a:xfrm>
              <a:off x="-2" y="-181267"/>
              <a:ext cx="4140003" cy="1010532"/>
              <a:chOff x="-1" y="-181266"/>
              <a:chExt cx="4140002" cy="1010531"/>
            </a:xfrm>
          </p:grpSpPr>
          <p:sp>
            <p:nvSpPr>
              <p:cNvPr id="16" name="Shape 16"/>
              <p:cNvSpPr/>
              <p:nvPr/>
            </p:nvSpPr>
            <p:spPr>
              <a:xfrm>
                <a:off x="-1" y="-1"/>
                <a:ext cx="4140002" cy="648002"/>
              </a:xfrm>
              <a:prstGeom prst="rect">
                <a:avLst/>
              </a:prstGeom>
              <a:solidFill>
                <a:srgbClr val="FF808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100722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pPr>
                <a:endParaRPr sz="4400"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-1" y="-181266"/>
                <a:ext cx="4140002" cy="1010531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65100" tIns="165100" rIns="165100" bIns="165100" numCol="1" anchor="ctr">
                <a:spAutoFit/>
              </a:bodyPr>
              <a:lstStyle>
                <a:lvl1pPr defTabSz="825500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lvl1pPr>
              </a:lstStyle>
              <a:p>
                <a:r>
                  <a:rPr sz="4400" dirty="0"/>
                  <a:t>measurement</a:t>
                </a:r>
              </a:p>
            </p:txBody>
          </p:sp>
        </p:grpSp>
        <p:grpSp>
          <p:nvGrpSpPr>
            <p:cNvPr id="21" name="Group 21"/>
            <p:cNvGrpSpPr/>
            <p:nvPr/>
          </p:nvGrpSpPr>
          <p:grpSpPr>
            <a:xfrm>
              <a:off x="8500074" y="-168444"/>
              <a:ext cx="4140003" cy="984884"/>
              <a:chOff x="-1" y="-168442"/>
              <a:chExt cx="4140002" cy="984883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-1" y="-1"/>
                <a:ext cx="4140002" cy="648002"/>
              </a:xfrm>
              <a:prstGeom prst="rect">
                <a:avLst/>
              </a:prstGeom>
              <a:solidFill>
                <a:srgbClr val="80B3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100722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pPr>
                <a:endParaRPr sz="4800"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-1" y="-168442"/>
                <a:ext cx="4140002" cy="9848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ctr">
                <a:spAutoFit/>
              </a:bodyPr>
              <a:lstStyle>
                <a:lvl1pPr defTabSz="825500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lvl1pPr>
              </a:lstStyle>
              <a:p>
                <a:r>
                  <a:rPr sz="4400" dirty="0"/>
                  <a:t>experimentation</a:t>
                </a:r>
              </a:p>
            </p:txBody>
          </p:sp>
        </p:grpSp>
        <p:grpSp>
          <p:nvGrpSpPr>
            <p:cNvPr id="24" name="Group 24"/>
            <p:cNvGrpSpPr/>
            <p:nvPr/>
          </p:nvGrpSpPr>
          <p:grpSpPr>
            <a:xfrm>
              <a:off x="4270630" y="-168343"/>
              <a:ext cx="4140003" cy="984884"/>
              <a:chOff x="-1" y="-168442"/>
              <a:chExt cx="4140002" cy="984883"/>
            </a:xfrm>
          </p:grpSpPr>
          <p:sp>
            <p:nvSpPr>
              <p:cNvPr id="22" name="Shape 22"/>
              <p:cNvSpPr/>
              <p:nvPr/>
            </p:nvSpPr>
            <p:spPr>
              <a:xfrm>
                <a:off x="-1" y="-1"/>
                <a:ext cx="4140002" cy="648002"/>
              </a:xfrm>
              <a:prstGeom prst="rect">
                <a:avLst/>
              </a:prstGeom>
              <a:solidFill>
                <a:srgbClr val="87DE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100722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pPr>
                <a:endParaRPr sz="4800"/>
              </a:p>
            </p:txBody>
          </p:sp>
          <p:sp>
            <p:nvSpPr>
              <p:cNvPr id="23" name="Shape 23"/>
              <p:cNvSpPr/>
              <p:nvPr/>
            </p:nvSpPr>
            <p:spPr>
              <a:xfrm>
                <a:off x="-1" y="-168442"/>
                <a:ext cx="4140002" cy="9848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ctr">
                <a:spAutoFit/>
              </a:bodyPr>
              <a:lstStyle>
                <a:lvl1pPr defTabSz="825500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lvl1pPr>
              </a:lstStyle>
              <a:p>
                <a:r>
                  <a:rPr sz="4400"/>
                  <a:t>architecture</a:t>
                </a:r>
              </a:p>
            </p:txBody>
          </p:sp>
        </p:grpSp>
      </p:grpSp>
      <p:sp>
        <p:nvSpPr>
          <p:cNvPr id="26" name="Shape 26"/>
          <p:cNvSpPr>
            <a:spLocks noGrp="1"/>
          </p:cNvSpPr>
          <p:nvPr>
            <p:ph type="title"/>
          </p:nvPr>
        </p:nvSpPr>
        <p:spPr>
          <a:xfrm>
            <a:off x="614419" y="700337"/>
            <a:ext cx="16070891" cy="2255928"/>
          </a:xfrm>
          <a:prstGeom prst="rect">
            <a:avLst/>
          </a:prstGeom>
        </p:spPr>
        <p:txBody>
          <a:bodyPr lIns="127000" tIns="127000" rIns="127000" bIns="127000" anchor="b"/>
          <a:lstStyle>
            <a:lvl1pPr algn="ctr">
              <a:defRPr sz="8000"/>
            </a:lvl1pPr>
          </a:lstStyle>
          <a:p>
            <a:r>
              <a:t>Titeltext</a:t>
            </a:r>
          </a:p>
        </p:txBody>
      </p:sp>
      <p:sp>
        <p:nvSpPr>
          <p:cNvPr id="27" name="Shape 27"/>
          <p:cNvSpPr>
            <a:spLocks noGrp="1"/>
          </p:cNvSpPr>
          <p:nvPr>
            <p:ph type="body" sz="quarter" idx="1"/>
          </p:nvPr>
        </p:nvSpPr>
        <p:spPr>
          <a:xfrm>
            <a:off x="614419" y="3165302"/>
            <a:ext cx="16070891" cy="1495475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sz="3200"/>
            </a:lvl1pPr>
            <a:lvl2pPr marL="0" indent="609630" algn="ctr">
              <a:buClrTx/>
              <a:buSzTx/>
              <a:buNone/>
              <a:defRPr sz="3200"/>
            </a:lvl2pPr>
            <a:lvl3pPr marL="0" indent="1219261" algn="ctr">
              <a:buClrTx/>
              <a:buSzTx/>
              <a:buNone/>
              <a:defRPr sz="3200"/>
            </a:lvl3pPr>
            <a:lvl4pPr marL="0" indent="1828891" algn="ctr">
              <a:buClrTx/>
              <a:buSzTx/>
              <a:buNone/>
              <a:defRPr sz="3200"/>
            </a:lvl4pPr>
            <a:lvl5pPr marL="0" indent="2438522" algn="ctr">
              <a:buClrTx/>
              <a:buSzTx/>
              <a:buNone/>
              <a:defRPr sz="32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9" name="Shape 29"/>
          <p:cNvSpPr/>
          <p:nvPr/>
        </p:nvSpPr>
        <p:spPr>
          <a:xfrm>
            <a:off x="192803" y="8369210"/>
            <a:ext cx="14926695" cy="115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67735" tIns="67735" rIns="67735" bIns="67735" anchor="ctr">
            <a:spAutoFit/>
          </a:bodyPr>
          <a:lstStyle/>
          <a:p>
            <a:pPr>
              <a:defRPr sz="1800" i="1">
                <a:solidFill>
                  <a:srgbClr val="686F76"/>
                </a:solidFill>
              </a:defRPr>
            </a:pPr>
            <a:r>
              <a:rPr sz="2200" dirty="0"/>
              <a:t>This project has received funding from the European Union’s Horizon 2020 research and innovation programme </a:t>
            </a:r>
          </a:p>
          <a:p>
            <a:pPr>
              <a:defRPr sz="1800" i="1">
                <a:solidFill>
                  <a:srgbClr val="686F76"/>
                </a:solidFill>
              </a:defRPr>
            </a:pPr>
            <a:r>
              <a:rPr sz="2200" dirty="0"/>
              <a:t>under grant agreement No 688421.The opinions expressed and arguments employed reflect only the authors' </a:t>
            </a:r>
          </a:p>
          <a:p>
            <a:pPr>
              <a:defRPr sz="1800" i="1">
                <a:solidFill>
                  <a:srgbClr val="686F76"/>
                </a:solidFill>
              </a:defRPr>
            </a:pPr>
            <a:r>
              <a:rPr sz="2200" dirty="0"/>
              <a:t>view. The European Commission is not responsible for any use that may be made of that information.</a:t>
            </a:r>
          </a:p>
        </p:txBody>
      </p:sp>
      <p:pic>
        <p:nvPicPr>
          <p:cNvPr id="31" name="image2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192801" y="5133348"/>
            <a:ext cx="8006901" cy="2175676"/>
          </a:xfrm>
          <a:prstGeom prst="rect">
            <a:avLst/>
          </a:prstGeom>
          <a:ln w="12700">
            <a:miter lim="400000"/>
          </a:ln>
        </p:spPr>
      </p:pic>
      <p:pic>
        <p:nvPicPr>
          <p:cNvPr id="32" name="image3.jpg"/>
          <p:cNvPicPr>
            <a:picLocks noChangeAspect="1"/>
          </p:cNvPicPr>
          <p:nvPr userDrawn="1"/>
        </p:nvPicPr>
        <p:blipFill>
          <a:blip r:embed="rId3">
            <a:extLst/>
          </a:blip>
          <a:stretch>
            <a:fillRect/>
          </a:stretch>
        </p:blipFill>
        <p:spPr>
          <a:xfrm>
            <a:off x="15332150" y="8375737"/>
            <a:ext cx="1714607" cy="11459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 - Inhalt 1-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38" name="Shape 3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Textebene 1</a:t>
            </a:r>
          </a:p>
          <a:p>
            <a:pPr lvl="1"/>
            <a:r>
              <a:rPr dirty="0"/>
              <a:t>Textebene 2</a:t>
            </a:r>
          </a:p>
          <a:p>
            <a:pPr lvl="2"/>
            <a:r>
              <a:rPr dirty="0"/>
              <a:t>Textebene 3</a:t>
            </a:r>
          </a:p>
          <a:p>
            <a:pPr lvl="3"/>
            <a:r>
              <a:rPr dirty="0"/>
              <a:t>Textebene 4</a:t>
            </a:r>
          </a:p>
          <a:p>
            <a:pPr lvl="4"/>
            <a:r>
              <a:rPr dirty="0"/>
              <a:t>Textebene 5</a:t>
            </a:r>
          </a:p>
        </p:txBody>
      </p:sp>
      <p:sp>
        <p:nvSpPr>
          <p:cNvPr id="39" name="Shape 3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easur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48" name="Shape 48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FF8080"/>
              </a:buClr>
            </a:lvl1pPr>
            <a:lvl2pPr>
              <a:buClr>
                <a:srgbClr val="FF8080"/>
              </a:buClr>
            </a:lvl2pPr>
            <a:lvl3pPr>
              <a:buClr>
                <a:srgbClr val="FF8080"/>
              </a:buClr>
            </a:lvl3pPr>
            <a:lvl4pPr>
              <a:buClr>
                <a:srgbClr val="FF8080"/>
              </a:buClr>
            </a:lvl4pPr>
            <a:lvl5pPr>
              <a:buClr>
                <a:srgbClr val="FF8080"/>
              </a:buClr>
            </a:lvl5pPr>
          </a:lstStyle>
          <a:p>
            <a:r>
              <a:rPr dirty="0"/>
              <a:t>Textebene 1</a:t>
            </a:r>
          </a:p>
          <a:p>
            <a:pPr lvl="1"/>
            <a:r>
              <a:rPr dirty="0"/>
              <a:t>Textebene 2</a:t>
            </a:r>
          </a:p>
          <a:p>
            <a:pPr lvl="2"/>
            <a:r>
              <a:rPr dirty="0"/>
              <a:t>Textebene 3</a:t>
            </a:r>
          </a:p>
          <a:p>
            <a:pPr lvl="3"/>
            <a:r>
              <a:rPr dirty="0"/>
              <a:t>Textebene 4</a:t>
            </a:r>
          </a:p>
          <a:p>
            <a:pPr lvl="4"/>
            <a:r>
              <a:rPr dirty="0"/>
              <a:t>Textebene 5</a:t>
            </a:r>
          </a:p>
        </p:txBody>
      </p:sp>
      <p:sp>
        <p:nvSpPr>
          <p:cNvPr id="49" name="Shape 49"/>
          <p:cNvSpPr/>
          <p:nvPr/>
        </p:nvSpPr>
        <p:spPr>
          <a:xfrm>
            <a:off x="604989" y="844359"/>
            <a:ext cx="13550273" cy="45720"/>
          </a:xfrm>
          <a:prstGeom prst="rect">
            <a:avLst/>
          </a:prstGeom>
          <a:solidFill>
            <a:srgbClr val="FF8080"/>
          </a:solidFill>
          <a:ln w="12700">
            <a:miter lim="400000"/>
          </a:ln>
        </p:spPr>
        <p:txBody>
          <a:bodyPr lIns="50802" tIns="50802" rIns="50802" bIns="50802" anchor="ctr"/>
          <a:lstStyle/>
          <a:p>
            <a:pPr algn="ctr" defTabSz="1100722">
              <a:defRPr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Arial"/>
              </a:defRPr>
            </a:pPr>
            <a:endParaRPr sz="3200"/>
          </a:p>
        </p:txBody>
      </p:sp>
      <p:sp>
        <p:nvSpPr>
          <p:cNvPr id="50" name="Shape 50"/>
          <p:cNvSpPr/>
          <p:nvPr/>
        </p:nvSpPr>
        <p:spPr>
          <a:xfrm>
            <a:off x="11897695" y="324559"/>
            <a:ext cx="2257566" cy="567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 algn="r">
              <a:defRPr>
                <a:solidFill>
                  <a:srgbClr val="FF8080"/>
                </a:solidFill>
                <a:latin typeface="Bauhaus 93"/>
                <a:ea typeface="Bauhaus 93"/>
                <a:cs typeface="Bauhaus 93"/>
                <a:sym typeface="Bauhaus 93"/>
              </a:defRPr>
            </a:lvl1pPr>
          </a:lstStyle>
          <a:p>
            <a:r>
              <a:rPr sz="2800" dirty="0"/>
              <a:t>measurement</a:t>
            </a:r>
          </a:p>
        </p:txBody>
      </p:sp>
      <p:sp>
        <p:nvSpPr>
          <p:cNvPr id="52" name="Shape 5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0" name="image5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14481545" y="293782"/>
            <a:ext cx="2203590" cy="2203590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image1.png"/>
          <p:cNvPicPr>
            <a:picLocks noChangeAspect="1"/>
          </p:cNvPicPr>
          <p:nvPr userDrawn="1"/>
        </p:nvPicPr>
        <p:blipFill>
          <a:blip r:embed="rId3">
            <a:extLst/>
          </a:blip>
          <a:stretch>
            <a:fillRect/>
          </a:stretch>
        </p:blipFill>
        <p:spPr>
          <a:xfrm>
            <a:off x="604989" y="9002966"/>
            <a:ext cx="1558246" cy="5890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Archite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Titeltext</a:t>
            </a:r>
          </a:p>
        </p:txBody>
      </p:sp>
      <p:sp>
        <p:nvSpPr>
          <p:cNvPr id="62" name="Shape 62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87DEAA"/>
              </a:buClr>
            </a:lvl1pPr>
            <a:lvl2pPr>
              <a:buClr>
                <a:srgbClr val="87DEAA"/>
              </a:buClr>
            </a:lvl2pPr>
            <a:lvl3pPr>
              <a:buClr>
                <a:srgbClr val="87DEAA"/>
              </a:buClr>
            </a:lvl3pPr>
            <a:lvl4pPr>
              <a:buClr>
                <a:srgbClr val="87DEAA"/>
              </a:buClr>
            </a:lvl4pPr>
            <a:lvl5pPr>
              <a:buClr>
                <a:srgbClr val="87DEAA"/>
              </a:buClr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3" name="Shape 63"/>
          <p:cNvSpPr/>
          <p:nvPr/>
        </p:nvSpPr>
        <p:spPr>
          <a:xfrm>
            <a:off x="604989" y="844359"/>
            <a:ext cx="13550273" cy="45720"/>
          </a:xfrm>
          <a:prstGeom prst="rect">
            <a:avLst/>
          </a:prstGeom>
          <a:solidFill>
            <a:srgbClr val="87DEAA"/>
          </a:solidFill>
          <a:ln w="12700">
            <a:miter lim="400000"/>
          </a:ln>
        </p:spPr>
        <p:txBody>
          <a:bodyPr lIns="50802" tIns="50802" rIns="50802" bIns="50802" anchor="ctr"/>
          <a:lstStyle/>
          <a:p>
            <a:pPr algn="ctr" defTabSz="1100722">
              <a:defRPr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Arial"/>
              </a:defRPr>
            </a:pPr>
            <a:endParaRPr sz="3200"/>
          </a:p>
        </p:txBody>
      </p:sp>
      <p:sp>
        <p:nvSpPr>
          <p:cNvPr id="64" name="Shape 64"/>
          <p:cNvSpPr/>
          <p:nvPr/>
        </p:nvSpPr>
        <p:spPr>
          <a:xfrm>
            <a:off x="12046775" y="324559"/>
            <a:ext cx="2108487" cy="567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 algn="r">
              <a:defRPr>
                <a:solidFill>
                  <a:srgbClr val="87DEAA"/>
                </a:solidFill>
                <a:latin typeface="Bauhaus 93"/>
                <a:ea typeface="Bauhaus 93"/>
                <a:cs typeface="Bauhaus 93"/>
                <a:sym typeface="Bauhaus 93"/>
              </a:defRPr>
            </a:lvl1pPr>
          </a:lstStyle>
          <a:p>
            <a:r>
              <a:rPr sz="2800"/>
              <a:t>architecture</a:t>
            </a:r>
          </a:p>
        </p:txBody>
      </p:sp>
      <p:sp>
        <p:nvSpPr>
          <p:cNvPr id="66" name="Shape 6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0" name="image1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604989" y="9002966"/>
            <a:ext cx="1558246" cy="5890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image6.png"/>
          <p:cNvPicPr>
            <a:picLocks noChangeAspect="1"/>
          </p:cNvPicPr>
          <p:nvPr userDrawn="1"/>
        </p:nvPicPr>
        <p:blipFill>
          <a:blip r:embed="rId3">
            <a:extLst/>
          </a:blip>
          <a:stretch>
            <a:fillRect/>
          </a:stretch>
        </p:blipFill>
        <p:spPr>
          <a:xfrm>
            <a:off x="14481935" y="324559"/>
            <a:ext cx="2203200" cy="2203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Experimenta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Titeltext</a:t>
            </a:r>
          </a:p>
        </p:txBody>
      </p:sp>
      <p:sp>
        <p:nvSpPr>
          <p:cNvPr id="76" name="Shape 76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rgbClr val="80B3FF"/>
              </a:buClr>
            </a:lvl1pPr>
            <a:lvl2pPr>
              <a:buClr>
                <a:srgbClr val="80B3FF"/>
              </a:buClr>
            </a:lvl2pPr>
            <a:lvl3pPr>
              <a:buClr>
                <a:srgbClr val="80B3FF"/>
              </a:buClr>
            </a:lvl3pPr>
            <a:lvl4pPr>
              <a:buClr>
                <a:srgbClr val="80B3FF"/>
              </a:buClr>
            </a:lvl4pPr>
            <a:lvl5pPr>
              <a:buClr>
                <a:srgbClr val="80B3FF"/>
              </a:buClr>
            </a:lvl5pPr>
          </a:lstStyle>
          <a:p>
            <a:r>
              <a:rPr dirty="0"/>
              <a:t>Textebene 1</a:t>
            </a:r>
          </a:p>
          <a:p>
            <a:pPr lvl="1"/>
            <a:r>
              <a:rPr dirty="0"/>
              <a:t>Textebene 2</a:t>
            </a:r>
          </a:p>
          <a:p>
            <a:pPr lvl="2"/>
            <a:r>
              <a:rPr dirty="0"/>
              <a:t>Textebene 3</a:t>
            </a:r>
          </a:p>
          <a:p>
            <a:pPr lvl="3"/>
            <a:r>
              <a:rPr dirty="0"/>
              <a:t>Textebene 4</a:t>
            </a:r>
          </a:p>
          <a:p>
            <a:pPr lvl="4"/>
            <a:r>
              <a:rPr dirty="0"/>
              <a:t>Textebene 5</a:t>
            </a:r>
          </a:p>
        </p:txBody>
      </p:sp>
      <p:sp>
        <p:nvSpPr>
          <p:cNvPr id="77" name="Shape 77"/>
          <p:cNvSpPr/>
          <p:nvPr/>
        </p:nvSpPr>
        <p:spPr>
          <a:xfrm>
            <a:off x="604989" y="844359"/>
            <a:ext cx="13550273" cy="45720"/>
          </a:xfrm>
          <a:prstGeom prst="rect">
            <a:avLst/>
          </a:prstGeom>
          <a:solidFill>
            <a:srgbClr val="80B3FF"/>
          </a:solidFill>
          <a:ln w="12700">
            <a:miter lim="400000"/>
          </a:ln>
        </p:spPr>
        <p:txBody>
          <a:bodyPr lIns="50802" tIns="50802" rIns="50802" bIns="50802" anchor="ctr"/>
          <a:lstStyle/>
          <a:p>
            <a:pPr algn="ctr" defTabSz="1100722">
              <a:defRPr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Arial"/>
              </a:defRPr>
            </a:pPr>
            <a:endParaRPr sz="3200"/>
          </a:p>
        </p:txBody>
      </p:sp>
      <p:sp>
        <p:nvSpPr>
          <p:cNvPr id="78" name="Shape 78"/>
          <p:cNvSpPr/>
          <p:nvPr/>
        </p:nvSpPr>
        <p:spPr>
          <a:xfrm>
            <a:off x="11381531" y="324559"/>
            <a:ext cx="2773732" cy="5676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67735" tIns="67735" rIns="67735" bIns="67735" anchor="ctr">
            <a:spAutoFit/>
          </a:bodyPr>
          <a:lstStyle>
            <a:lvl1pPr algn="r">
              <a:defRPr>
                <a:solidFill>
                  <a:srgbClr val="80B3FF"/>
                </a:solidFill>
                <a:latin typeface="Bauhaus 93"/>
                <a:ea typeface="Bauhaus 93"/>
                <a:cs typeface="Bauhaus 93"/>
                <a:sym typeface="Bauhaus 93"/>
              </a:defRPr>
            </a:lvl1pPr>
          </a:lstStyle>
          <a:p>
            <a:r>
              <a:rPr sz="2800"/>
              <a:t>experimentation</a:t>
            </a:r>
          </a:p>
        </p:txBody>
      </p:sp>
      <p:sp>
        <p:nvSpPr>
          <p:cNvPr id="80" name="Shape 8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0" name="image1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604989" y="9002966"/>
            <a:ext cx="1558246" cy="5890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image7.png"/>
          <p:cNvPicPr>
            <a:picLocks noChangeAspect="1"/>
          </p:cNvPicPr>
          <p:nvPr userDrawn="1"/>
        </p:nvPicPr>
        <p:blipFill>
          <a:blip r:embed="rId3">
            <a:extLst/>
          </a:blip>
          <a:stretch>
            <a:fillRect/>
          </a:stretch>
        </p:blipFill>
        <p:spPr>
          <a:xfrm>
            <a:off x="14481935" y="324559"/>
            <a:ext cx="2203200" cy="2203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Default - 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98"/>
          <p:cNvGrpSpPr/>
          <p:nvPr/>
        </p:nvGrpSpPr>
        <p:grpSpPr>
          <a:xfrm>
            <a:off x="192801" y="8215395"/>
            <a:ext cx="16853956" cy="1046439"/>
            <a:chOff x="-2" y="-199220"/>
            <a:chExt cx="12640079" cy="1046438"/>
          </a:xfrm>
        </p:grpSpPr>
        <p:grpSp>
          <p:nvGrpSpPr>
            <p:cNvPr id="91" name="Group 91"/>
            <p:cNvGrpSpPr/>
            <p:nvPr/>
          </p:nvGrpSpPr>
          <p:grpSpPr>
            <a:xfrm>
              <a:off x="-2" y="-199220"/>
              <a:ext cx="4140003" cy="1046438"/>
              <a:chOff x="-1" y="-199219"/>
              <a:chExt cx="4140002" cy="1046437"/>
            </a:xfrm>
          </p:grpSpPr>
          <p:sp>
            <p:nvSpPr>
              <p:cNvPr id="89" name="Shape 89"/>
              <p:cNvSpPr/>
              <p:nvPr/>
            </p:nvSpPr>
            <p:spPr>
              <a:xfrm>
                <a:off x="-1" y="-1"/>
                <a:ext cx="4140002" cy="648002"/>
              </a:xfrm>
              <a:prstGeom prst="rect">
                <a:avLst/>
              </a:prstGeom>
              <a:solidFill>
                <a:srgbClr val="FF808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100722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pPr>
                <a:endParaRPr sz="4400"/>
              </a:p>
            </p:txBody>
          </p:sp>
          <p:sp>
            <p:nvSpPr>
              <p:cNvPr id="90" name="Shape 90"/>
              <p:cNvSpPr/>
              <p:nvPr/>
            </p:nvSpPr>
            <p:spPr>
              <a:xfrm>
                <a:off x="-1" y="-199219"/>
                <a:ext cx="4140002" cy="1046437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ctr">
                <a:spAutoFit/>
              </a:bodyPr>
              <a:lstStyle>
                <a:lvl1pPr defTabSz="825500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lvl1pPr>
              </a:lstStyle>
              <a:p>
                <a:r>
                  <a:rPr sz="4800" dirty="0"/>
                  <a:t>measurement</a:t>
                </a:r>
              </a:p>
            </p:txBody>
          </p:sp>
        </p:grpSp>
        <p:grpSp>
          <p:nvGrpSpPr>
            <p:cNvPr id="94" name="Group 94"/>
            <p:cNvGrpSpPr/>
            <p:nvPr/>
          </p:nvGrpSpPr>
          <p:grpSpPr>
            <a:xfrm>
              <a:off x="8500074" y="-168444"/>
              <a:ext cx="4140003" cy="984884"/>
              <a:chOff x="-1" y="-168442"/>
              <a:chExt cx="4140002" cy="984883"/>
            </a:xfrm>
          </p:grpSpPr>
          <p:sp>
            <p:nvSpPr>
              <p:cNvPr id="92" name="Shape 92"/>
              <p:cNvSpPr/>
              <p:nvPr/>
            </p:nvSpPr>
            <p:spPr>
              <a:xfrm>
                <a:off x="-1" y="-1"/>
                <a:ext cx="4140002" cy="648002"/>
              </a:xfrm>
              <a:prstGeom prst="rect">
                <a:avLst/>
              </a:prstGeom>
              <a:solidFill>
                <a:srgbClr val="80B3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100722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pPr>
                <a:endParaRPr sz="4800"/>
              </a:p>
            </p:txBody>
          </p:sp>
          <p:sp>
            <p:nvSpPr>
              <p:cNvPr id="93" name="Shape 93"/>
              <p:cNvSpPr/>
              <p:nvPr/>
            </p:nvSpPr>
            <p:spPr>
              <a:xfrm>
                <a:off x="-1" y="-168442"/>
                <a:ext cx="4140002" cy="9848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ctr">
                <a:spAutoFit/>
              </a:bodyPr>
              <a:lstStyle>
                <a:lvl1pPr defTabSz="825500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lvl1pPr>
              </a:lstStyle>
              <a:p>
                <a:r>
                  <a:rPr sz="4400"/>
                  <a:t>experimentation</a:t>
                </a:r>
              </a:p>
            </p:txBody>
          </p:sp>
        </p:grpSp>
        <p:grpSp>
          <p:nvGrpSpPr>
            <p:cNvPr id="97" name="Group 97"/>
            <p:cNvGrpSpPr/>
            <p:nvPr/>
          </p:nvGrpSpPr>
          <p:grpSpPr>
            <a:xfrm>
              <a:off x="4270630" y="-168343"/>
              <a:ext cx="4140003" cy="984884"/>
              <a:chOff x="-1" y="-168442"/>
              <a:chExt cx="4140002" cy="984883"/>
            </a:xfrm>
          </p:grpSpPr>
          <p:sp>
            <p:nvSpPr>
              <p:cNvPr id="95" name="Shape 95"/>
              <p:cNvSpPr/>
              <p:nvPr/>
            </p:nvSpPr>
            <p:spPr>
              <a:xfrm>
                <a:off x="-1" y="-1"/>
                <a:ext cx="4140002" cy="648002"/>
              </a:xfrm>
              <a:prstGeom prst="rect">
                <a:avLst/>
              </a:prstGeom>
              <a:solidFill>
                <a:srgbClr val="87DE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100722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pPr>
                <a:endParaRPr sz="4800"/>
              </a:p>
            </p:txBody>
          </p:sp>
          <p:sp>
            <p:nvSpPr>
              <p:cNvPr id="96" name="Shape 96"/>
              <p:cNvSpPr/>
              <p:nvPr/>
            </p:nvSpPr>
            <p:spPr>
              <a:xfrm>
                <a:off x="-1" y="-168442"/>
                <a:ext cx="4140002" cy="9848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ctr">
                <a:spAutoFit/>
              </a:bodyPr>
              <a:lstStyle>
                <a:lvl1pPr defTabSz="825500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lvl1pPr>
              </a:lstStyle>
              <a:p>
                <a:r>
                  <a:rPr sz="4400"/>
                  <a:t>architecture</a:t>
                </a:r>
              </a:p>
            </p:txBody>
          </p:sp>
        </p:grpSp>
      </p:grpSp>
      <p:sp>
        <p:nvSpPr>
          <p:cNvPr id="99" name="Shape 99"/>
          <p:cNvSpPr>
            <a:spLocks noGrp="1"/>
          </p:cNvSpPr>
          <p:nvPr>
            <p:ph type="title"/>
          </p:nvPr>
        </p:nvSpPr>
        <p:spPr>
          <a:xfrm>
            <a:off x="614419" y="1780457"/>
            <a:ext cx="16070891" cy="2255929"/>
          </a:xfrm>
          <a:prstGeom prst="rect">
            <a:avLst/>
          </a:prstGeom>
        </p:spPr>
        <p:txBody>
          <a:bodyPr lIns="127000" tIns="127000" rIns="127000" bIns="127000" anchor="b"/>
          <a:lstStyle>
            <a:lvl1pPr algn="ctr">
              <a:defRPr sz="8000"/>
            </a:lvl1pPr>
          </a:lstStyle>
          <a:p>
            <a:r>
              <a:t>Titeltext</a:t>
            </a:r>
          </a:p>
        </p:txBody>
      </p:sp>
      <p:sp>
        <p:nvSpPr>
          <p:cNvPr id="100" name="Shape 100"/>
          <p:cNvSpPr>
            <a:spLocks noGrp="1"/>
          </p:cNvSpPr>
          <p:nvPr>
            <p:ph type="body" sz="quarter" idx="1"/>
          </p:nvPr>
        </p:nvSpPr>
        <p:spPr>
          <a:xfrm>
            <a:off x="614419" y="4245422"/>
            <a:ext cx="16070891" cy="1494001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sz="3200"/>
            </a:lvl1pPr>
            <a:lvl2pPr marL="0" indent="609630" algn="ctr">
              <a:buClrTx/>
              <a:buSzTx/>
              <a:buNone/>
              <a:defRPr sz="3200"/>
            </a:lvl2pPr>
            <a:lvl3pPr marL="0" indent="1219261" algn="ctr">
              <a:buClrTx/>
              <a:buSzTx/>
              <a:buNone/>
              <a:defRPr sz="3200"/>
            </a:lvl3pPr>
            <a:lvl4pPr marL="0" indent="1828891" algn="ctr">
              <a:buClrTx/>
              <a:buSzTx/>
              <a:buNone/>
              <a:defRPr sz="3200"/>
            </a:lvl4pPr>
            <a:lvl5pPr marL="0" indent="2438522" algn="ctr">
              <a:buClrTx/>
              <a:buSzTx/>
              <a:buNone/>
              <a:defRPr sz="32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17" name="image2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192801" y="5948459"/>
            <a:ext cx="8006901" cy="21756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3_Default - 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2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614419" y="6494843"/>
            <a:ext cx="10104907" cy="2745757"/>
          </a:xfrm>
          <a:prstGeom prst="rect">
            <a:avLst/>
          </a:prstGeom>
          <a:ln w="12700">
            <a:miter lim="400000"/>
          </a:ln>
        </p:spPr>
      </p:pic>
      <p:sp>
        <p:nvSpPr>
          <p:cNvPr id="109" name="Shape 109"/>
          <p:cNvSpPr>
            <a:spLocks noGrp="1"/>
          </p:cNvSpPr>
          <p:nvPr>
            <p:ph type="title"/>
          </p:nvPr>
        </p:nvSpPr>
        <p:spPr>
          <a:xfrm>
            <a:off x="614419" y="1782000"/>
            <a:ext cx="16070891" cy="2255929"/>
          </a:xfrm>
          <a:prstGeom prst="rect">
            <a:avLst/>
          </a:prstGeom>
        </p:spPr>
        <p:txBody>
          <a:bodyPr lIns="127000" tIns="127000" rIns="127000" bIns="127000" anchor="b"/>
          <a:lstStyle>
            <a:lvl1pPr algn="ctr">
              <a:defRPr sz="8000"/>
            </a:lvl1pPr>
          </a:lstStyle>
          <a:p>
            <a:r>
              <a:rPr dirty="0"/>
              <a:t>Titeltext</a:t>
            </a:r>
          </a:p>
        </p:txBody>
      </p:sp>
      <p:sp>
        <p:nvSpPr>
          <p:cNvPr id="110" name="Shape 110"/>
          <p:cNvSpPr>
            <a:spLocks noGrp="1"/>
          </p:cNvSpPr>
          <p:nvPr>
            <p:ph type="body" sz="quarter" idx="1"/>
          </p:nvPr>
        </p:nvSpPr>
        <p:spPr>
          <a:xfrm>
            <a:off x="614419" y="4244400"/>
            <a:ext cx="16070891" cy="1494001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sz="3200"/>
            </a:lvl1pPr>
            <a:lvl2pPr marL="0" indent="609630" algn="ctr">
              <a:buClrTx/>
              <a:buSzTx/>
              <a:buNone/>
              <a:defRPr sz="3200"/>
            </a:lvl2pPr>
            <a:lvl3pPr marL="0" indent="1219261" algn="ctr">
              <a:buClrTx/>
              <a:buSzTx/>
              <a:buNone/>
              <a:defRPr sz="3200"/>
            </a:lvl3pPr>
            <a:lvl4pPr marL="0" indent="1828891" algn="ctr">
              <a:buClrTx/>
              <a:buSzTx/>
              <a:buNone/>
              <a:defRPr sz="3200"/>
            </a:lvl4pPr>
            <a:lvl5pPr marL="0" indent="2438522" algn="ctr">
              <a:buClrTx/>
              <a:buSzTx/>
              <a:buNone/>
              <a:defRPr sz="3200"/>
            </a:lvl5pPr>
          </a:lstStyle>
          <a:p>
            <a:r>
              <a:rPr dirty="0"/>
              <a:t>Textebene 1</a:t>
            </a:r>
          </a:p>
          <a:p>
            <a:pPr lvl="1"/>
            <a:r>
              <a:rPr dirty="0"/>
              <a:t>Textebene 2</a:t>
            </a:r>
          </a:p>
          <a:p>
            <a:pPr lvl="2"/>
            <a:r>
              <a:rPr dirty="0"/>
              <a:t>Textebene 3</a:t>
            </a:r>
          </a:p>
          <a:p>
            <a:pPr lvl="3"/>
            <a:r>
              <a:rPr dirty="0"/>
              <a:t>Textebene 4</a:t>
            </a:r>
          </a:p>
          <a:p>
            <a:pPr lvl="4"/>
            <a:r>
              <a:rPr dirty="0"/>
              <a:t>Textebene 5</a:t>
            </a:r>
          </a:p>
        </p:txBody>
      </p:sp>
      <p:sp>
        <p:nvSpPr>
          <p:cNvPr id="112" name="Shape 112"/>
          <p:cNvSpPr/>
          <p:nvPr/>
        </p:nvSpPr>
        <p:spPr>
          <a:xfrm>
            <a:off x="4673605" y="195959"/>
            <a:ext cx="11385599" cy="87545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67735" tIns="67735" rIns="67735" bIns="67735" anchor="ctr">
            <a:spAutoFit/>
          </a:bodyPr>
          <a:lstStyle>
            <a:lvl1pPr>
              <a:defRPr sz="1800" i="1">
                <a:solidFill>
                  <a:srgbClr val="686F76"/>
                </a:solidFill>
              </a:defRPr>
            </a:lvl1pPr>
          </a:lstStyle>
          <a:p>
            <a:r>
              <a:rPr sz="2400"/>
              <a:t>This project has received funding from the European Union’s Horizon 2020 research and innovation programme under grant agreement No 688421.</a:t>
            </a:r>
          </a:p>
        </p:txBody>
      </p:sp>
      <p:pic>
        <p:nvPicPr>
          <p:cNvPr id="8" name="image3.jpg"/>
          <p:cNvPicPr>
            <a:picLocks noChangeAspect="1"/>
          </p:cNvPicPr>
          <p:nvPr userDrawn="1"/>
        </p:nvPicPr>
        <p:blipFill>
          <a:blip r:embed="rId3">
            <a:extLst/>
          </a:blip>
          <a:stretch>
            <a:fillRect/>
          </a:stretch>
        </p:blipFill>
        <p:spPr>
          <a:xfrm>
            <a:off x="15370220" y="195959"/>
            <a:ext cx="1309911" cy="87545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5_Default - 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roup 130"/>
          <p:cNvGrpSpPr/>
          <p:nvPr/>
        </p:nvGrpSpPr>
        <p:grpSpPr>
          <a:xfrm>
            <a:off x="192801" y="7156600"/>
            <a:ext cx="16853956" cy="984986"/>
            <a:chOff x="-2" y="-168444"/>
            <a:chExt cx="12640079" cy="984985"/>
          </a:xfrm>
        </p:grpSpPr>
        <p:grpSp>
          <p:nvGrpSpPr>
            <p:cNvPr id="123" name="Group 123"/>
            <p:cNvGrpSpPr/>
            <p:nvPr/>
          </p:nvGrpSpPr>
          <p:grpSpPr>
            <a:xfrm>
              <a:off x="-2" y="-168443"/>
              <a:ext cx="4140003" cy="984884"/>
              <a:chOff x="-1" y="-168442"/>
              <a:chExt cx="4140002" cy="984883"/>
            </a:xfrm>
          </p:grpSpPr>
          <p:sp>
            <p:nvSpPr>
              <p:cNvPr id="121" name="Shape 121"/>
              <p:cNvSpPr/>
              <p:nvPr/>
            </p:nvSpPr>
            <p:spPr>
              <a:xfrm>
                <a:off x="-1" y="-1"/>
                <a:ext cx="4140002" cy="648002"/>
              </a:xfrm>
              <a:prstGeom prst="rect">
                <a:avLst/>
              </a:prstGeom>
              <a:solidFill>
                <a:srgbClr val="FF808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100722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pPr>
                <a:endParaRPr sz="4400"/>
              </a:p>
            </p:txBody>
          </p:sp>
          <p:sp>
            <p:nvSpPr>
              <p:cNvPr id="122" name="Shape 122"/>
              <p:cNvSpPr/>
              <p:nvPr/>
            </p:nvSpPr>
            <p:spPr>
              <a:xfrm>
                <a:off x="-1" y="-168442"/>
                <a:ext cx="4140002" cy="9848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ctr">
                <a:spAutoFit/>
              </a:bodyPr>
              <a:lstStyle>
                <a:lvl1pPr defTabSz="825500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lvl1pPr>
              </a:lstStyle>
              <a:p>
                <a:r>
                  <a:rPr sz="4400" dirty="0"/>
                  <a:t>measurement</a:t>
                </a:r>
              </a:p>
            </p:txBody>
          </p:sp>
        </p:grpSp>
        <p:grpSp>
          <p:nvGrpSpPr>
            <p:cNvPr id="126" name="Group 126"/>
            <p:cNvGrpSpPr/>
            <p:nvPr/>
          </p:nvGrpSpPr>
          <p:grpSpPr>
            <a:xfrm>
              <a:off x="8500074" y="-168444"/>
              <a:ext cx="4140003" cy="984884"/>
              <a:chOff x="-1" y="-168442"/>
              <a:chExt cx="4140002" cy="984883"/>
            </a:xfrm>
          </p:grpSpPr>
          <p:sp>
            <p:nvSpPr>
              <p:cNvPr id="124" name="Shape 124"/>
              <p:cNvSpPr/>
              <p:nvPr/>
            </p:nvSpPr>
            <p:spPr>
              <a:xfrm>
                <a:off x="-1" y="-1"/>
                <a:ext cx="4140002" cy="648002"/>
              </a:xfrm>
              <a:prstGeom prst="rect">
                <a:avLst/>
              </a:prstGeom>
              <a:solidFill>
                <a:srgbClr val="80B3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100722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pPr>
                <a:endParaRPr sz="4800"/>
              </a:p>
            </p:txBody>
          </p:sp>
          <p:sp>
            <p:nvSpPr>
              <p:cNvPr id="125" name="Shape 125"/>
              <p:cNvSpPr/>
              <p:nvPr/>
            </p:nvSpPr>
            <p:spPr>
              <a:xfrm>
                <a:off x="-1" y="-168442"/>
                <a:ext cx="4140002" cy="9848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ctr">
                <a:spAutoFit/>
              </a:bodyPr>
              <a:lstStyle>
                <a:lvl1pPr defTabSz="825500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lvl1pPr>
              </a:lstStyle>
              <a:p>
                <a:r>
                  <a:rPr sz="4400"/>
                  <a:t>experimentation</a:t>
                </a:r>
              </a:p>
            </p:txBody>
          </p:sp>
        </p:grpSp>
        <p:grpSp>
          <p:nvGrpSpPr>
            <p:cNvPr id="129" name="Group 129"/>
            <p:cNvGrpSpPr/>
            <p:nvPr/>
          </p:nvGrpSpPr>
          <p:grpSpPr>
            <a:xfrm>
              <a:off x="4270630" y="-168343"/>
              <a:ext cx="4140003" cy="984884"/>
              <a:chOff x="-1" y="-168442"/>
              <a:chExt cx="4140002" cy="984883"/>
            </a:xfrm>
          </p:grpSpPr>
          <p:sp>
            <p:nvSpPr>
              <p:cNvPr id="127" name="Shape 127"/>
              <p:cNvSpPr/>
              <p:nvPr/>
            </p:nvSpPr>
            <p:spPr>
              <a:xfrm>
                <a:off x="-1" y="-1"/>
                <a:ext cx="4140002" cy="648002"/>
              </a:xfrm>
              <a:prstGeom prst="rect">
                <a:avLst/>
              </a:prstGeom>
              <a:solidFill>
                <a:srgbClr val="87DEA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38100" tIns="38100" rIns="38100" bIns="38100" numCol="1" anchor="ctr">
                <a:noAutofit/>
              </a:bodyPr>
              <a:lstStyle/>
              <a:p>
                <a:pPr defTabSz="1100722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pPr>
                <a:endParaRPr sz="4800"/>
              </a:p>
            </p:txBody>
          </p:sp>
          <p:sp>
            <p:nvSpPr>
              <p:cNvPr id="128" name="Shape 128"/>
              <p:cNvSpPr/>
              <p:nvPr/>
            </p:nvSpPr>
            <p:spPr>
              <a:xfrm>
                <a:off x="-1" y="-168442"/>
                <a:ext cx="4140002" cy="984883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152400" tIns="152400" rIns="152400" bIns="152400" numCol="1" anchor="ctr">
                <a:spAutoFit/>
              </a:bodyPr>
              <a:lstStyle>
                <a:lvl1pPr defTabSz="825500">
                  <a:defRPr sz="3600">
                    <a:solidFill>
                      <a:srgbClr val="FFFFFF"/>
                    </a:solidFill>
                    <a:uFill>
                      <a:solidFill>
                        <a:srgbClr val="FFFFFF"/>
                      </a:solidFill>
                    </a:uFill>
                    <a:latin typeface="Bauhaus 93"/>
                    <a:ea typeface="Bauhaus 93"/>
                    <a:cs typeface="Bauhaus 93"/>
                    <a:sym typeface="Bauhaus 93"/>
                  </a:defRPr>
                </a:lvl1pPr>
              </a:lstStyle>
              <a:p>
                <a:r>
                  <a:rPr sz="4400"/>
                  <a:t>architecture</a:t>
                </a:r>
              </a:p>
            </p:txBody>
          </p:sp>
        </p:grpSp>
      </p:grpSp>
      <p:sp>
        <p:nvSpPr>
          <p:cNvPr id="131" name="Shape 131"/>
          <p:cNvSpPr>
            <a:spLocks noGrp="1"/>
          </p:cNvSpPr>
          <p:nvPr>
            <p:ph type="title"/>
          </p:nvPr>
        </p:nvSpPr>
        <p:spPr>
          <a:xfrm>
            <a:off x="614419" y="700337"/>
            <a:ext cx="16070891" cy="2255928"/>
          </a:xfrm>
          <a:prstGeom prst="rect">
            <a:avLst/>
          </a:prstGeom>
        </p:spPr>
        <p:txBody>
          <a:bodyPr lIns="127000" tIns="127000" rIns="127000" bIns="127000" anchor="b"/>
          <a:lstStyle>
            <a:lvl1pPr algn="ctr">
              <a:defRPr sz="8000"/>
            </a:lvl1pPr>
          </a:lstStyle>
          <a:p>
            <a:r>
              <a:t>Titeltext</a:t>
            </a:r>
          </a:p>
        </p:txBody>
      </p:sp>
      <p:sp>
        <p:nvSpPr>
          <p:cNvPr id="132" name="Shape 132"/>
          <p:cNvSpPr>
            <a:spLocks noGrp="1"/>
          </p:cNvSpPr>
          <p:nvPr>
            <p:ph type="body" sz="quarter" idx="1"/>
          </p:nvPr>
        </p:nvSpPr>
        <p:spPr>
          <a:xfrm>
            <a:off x="614419" y="3165302"/>
            <a:ext cx="16070891" cy="1494001"/>
          </a:xfrm>
          <a:prstGeom prst="rect">
            <a:avLst/>
          </a:prstGeom>
        </p:spPr>
        <p:txBody>
          <a:bodyPr/>
          <a:lstStyle>
            <a:lvl1pPr marL="0" indent="0" algn="ctr">
              <a:buClrTx/>
              <a:buSzTx/>
              <a:buNone/>
              <a:defRPr sz="3200"/>
            </a:lvl1pPr>
            <a:lvl2pPr marL="0" indent="609630" algn="ctr">
              <a:buClrTx/>
              <a:buSzTx/>
              <a:buNone/>
              <a:defRPr sz="3200"/>
            </a:lvl2pPr>
            <a:lvl3pPr marL="0" indent="1219261" algn="ctr">
              <a:buClrTx/>
              <a:buSzTx/>
              <a:buNone/>
              <a:defRPr sz="3200"/>
            </a:lvl3pPr>
            <a:lvl4pPr marL="0" indent="1828891" algn="ctr">
              <a:buClrTx/>
              <a:buSzTx/>
              <a:buNone/>
              <a:defRPr sz="3200"/>
            </a:lvl4pPr>
            <a:lvl5pPr marL="0" indent="2438522" algn="ctr">
              <a:buClrTx/>
              <a:buSzTx/>
              <a:buNone/>
              <a:defRPr sz="3200"/>
            </a:lvl5pPr>
          </a:lstStyle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pic>
        <p:nvPicPr>
          <p:cNvPr id="24" name="image2.png"/>
          <p:cNvPicPr>
            <a:picLocks noChangeAspect="1"/>
          </p:cNvPicPr>
          <p:nvPr userDrawn="1"/>
        </p:nvPicPr>
        <p:blipFill>
          <a:blip r:embed="rId2">
            <a:extLst/>
          </a:blip>
          <a:stretch>
            <a:fillRect/>
          </a:stretch>
        </p:blipFill>
        <p:spPr>
          <a:xfrm>
            <a:off x="192801" y="4912296"/>
            <a:ext cx="8006901" cy="2175676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Shape 29"/>
          <p:cNvSpPr/>
          <p:nvPr userDrawn="1"/>
        </p:nvSpPr>
        <p:spPr>
          <a:xfrm>
            <a:off x="192803" y="8369210"/>
            <a:ext cx="14926695" cy="11524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67735" tIns="67735" rIns="67735" bIns="67735" anchor="ctr">
            <a:spAutoFit/>
          </a:bodyPr>
          <a:lstStyle/>
          <a:p>
            <a:pPr>
              <a:defRPr sz="1800" i="1">
                <a:solidFill>
                  <a:srgbClr val="686F76"/>
                </a:solidFill>
              </a:defRPr>
            </a:pPr>
            <a:r>
              <a:rPr sz="2200" dirty="0"/>
              <a:t>This project has received funding from the European Union’s Horizon 2020 research and innovation programme </a:t>
            </a:r>
          </a:p>
          <a:p>
            <a:pPr>
              <a:defRPr sz="1800" i="1">
                <a:solidFill>
                  <a:srgbClr val="686F76"/>
                </a:solidFill>
              </a:defRPr>
            </a:pPr>
            <a:r>
              <a:rPr sz="2200" dirty="0"/>
              <a:t>under grant agreement No 688421.The opinions expressed and arguments employed reflect only the authors' </a:t>
            </a:r>
          </a:p>
          <a:p>
            <a:pPr>
              <a:defRPr sz="1800" i="1">
                <a:solidFill>
                  <a:srgbClr val="686F76"/>
                </a:solidFill>
              </a:defRPr>
            </a:pPr>
            <a:r>
              <a:rPr sz="2200" dirty="0"/>
              <a:t>view. The European Commission is not responsible for any use that may be made of that information.</a:t>
            </a:r>
          </a:p>
        </p:txBody>
      </p:sp>
      <p:pic>
        <p:nvPicPr>
          <p:cNvPr id="26" name="image3.jpg"/>
          <p:cNvPicPr>
            <a:picLocks noChangeAspect="1"/>
          </p:cNvPicPr>
          <p:nvPr userDrawn="1"/>
        </p:nvPicPr>
        <p:blipFill>
          <a:blip r:embed="rId3">
            <a:extLst/>
          </a:blip>
          <a:stretch>
            <a:fillRect/>
          </a:stretch>
        </p:blipFill>
        <p:spPr>
          <a:xfrm>
            <a:off x="15332150" y="8375737"/>
            <a:ext cx="1714607" cy="11459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/>
          </p:cNvSpPr>
          <p:nvPr>
            <p:ph type="title"/>
          </p:nvPr>
        </p:nvSpPr>
        <p:spPr>
          <a:xfrm>
            <a:off x="614135" y="882793"/>
            <a:ext cx="13200405" cy="1382402"/>
          </a:xfrm>
          <a:prstGeom prst="rect">
            <a:avLst/>
          </a:prstGeom>
        </p:spPr>
        <p:txBody>
          <a:bodyPr lIns="127000" tIns="127000" rIns="127000" bIns="127000"/>
          <a:lstStyle/>
          <a:p>
            <a:r>
              <a:t>Titeltext</a:t>
            </a:r>
          </a:p>
        </p:txBody>
      </p:sp>
      <p:sp>
        <p:nvSpPr>
          <p:cNvPr id="145" name="Shape 14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46" name="Shape 14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.png"/><Relationship Id="rId1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4"/>
          <p:cNvSpPr>
            <a:spLocks noGrp="1"/>
          </p:cNvSpPr>
          <p:nvPr>
            <p:ph type="title"/>
          </p:nvPr>
        </p:nvSpPr>
        <p:spPr>
          <a:xfrm>
            <a:off x="614135" y="908193"/>
            <a:ext cx="13200405" cy="13824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Titeltext</a:t>
            </a:r>
          </a:p>
        </p:txBody>
      </p:sp>
      <p:sp>
        <p:nvSpPr>
          <p:cNvPr id="5" name="Shape 5"/>
          <p:cNvSpPr/>
          <p:nvPr/>
        </p:nvSpPr>
        <p:spPr>
          <a:xfrm>
            <a:off x="604989" y="844359"/>
            <a:ext cx="13550273" cy="45720"/>
          </a:xfrm>
          <a:prstGeom prst="rect">
            <a:avLst/>
          </a:prstGeom>
          <a:solidFill>
            <a:srgbClr val="000000"/>
          </a:solidFill>
          <a:ln w="12700">
            <a:miter lim="400000"/>
          </a:ln>
        </p:spPr>
        <p:txBody>
          <a:bodyPr lIns="50802" tIns="50802" rIns="50802" bIns="50802" anchor="ctr"/>
          <a:lstStyle/>
          <a:p>
            <a:pPr algn="ctr" defTabSz="1100722">
              <a:defRPr>
                <a:solidFill>
                  <a:srgbClr val="FFFFFF"/>
                </a:solidFill>
                <a:uFillTx/>
                <a:latin typeface="+mn-lt"/>
                <a:ea typeface="+mn-ea"/>
                <a:cs typeface="+mn-cs"/>
                <a:sym typeface="Arial"/>
              </a:defRPr>
            </a:pPr>
            <a:endParaRPr sz="3200"/>
          </a:p>
        </p:txBody>
      </p:sp>
      <p:sp>
        <p:nvSpPr>
          <p:cNvPr id="7" name="Shape 7"/>
          <p:cNvSpPr>
            <a:spLocks noGrp="1"/>
          </p:cNvSpPr>
          <p:nvPr>
            <p:ph type="body" idx="1"/>
          </p:nvPr>
        </p:nvSpPr>
        <p:spPr>
          <a:xfrm>
            <a:off x="614135" y="2750972"/>
            <a:ext cx="16071000" cy="61580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/>
          <a:p>
            <a:r>
              <a:rPr dirty="0"/>
              <a:t>Textebene 1</a:t>
            </a:r>
          </a:p>
          <a:p>
            <a:pPr lvl="1"/>
            <a:r>
              <a:rPr dirty="0"/>
              <a:t>Textebene 2</a:t>
            </a:r>
          </a:p>
          <a:p>
            <a:pPr lvl="2"/>
            <a:r>
              <a:rPr dirty="0"/>
              <a:t>Textebene 3</a:t>
            </a:r>
          </a:p>
          <a:p>
            <a:pPr lvl="3"/>
            <a:r>
              <a:rPr dirty="0"/>
              <a:t>Textebene 4</a:t>
            </a:r>
          </a:p>
          <a:p>
            <a:pPr lvl="4"/>
            <a:r>
              <a:rPr dirty="0"/>
              <a:t>Textebene 5</a:t>
            </a:r>
          </a:p>
        </p:txBody>
      </p:sp>
      <p:sp>
        <p:nvSpPr>
          <p:cNvPr id="8" name="Shape 8"/>
          <p:cNvSpPr>
            <a:spLocks noGrp="1"/>
          </p:cNvSpPr>
          <p:nvPr>
            <p:ph type="sldNum" sz="quarter" idx="2"/>
          </p:nvPr>
        </p:nvSpPr>
        <p:spPr>
          <a:xfrm>
            <a:off x="15986759" y="9094925"/>
            <a:ext cx="385681" cy="420564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ctr">
              <a:defRPr sz="2133">
                <a:solidFill>
                  <a:srgbClr val="686F76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  <p:pic>
        <p:nvPicPr>
          <p:cNvPr id="10" name="image1.png"/>
          <p:cNvPicPr>
            <a:picLocks noChangeAspect="1"/>
          </p:cNvPicPr>
          <p:nvPr userDrawn="1"/>
        </p:nvPicPr>
        <p:blipFill>
          <a:blip r:embed="rId11">
            <a:extLst/>
          </a:blip>
          <a:stretch>
            <a:fillRect/>
          </a:stretch>
        </p:blipFill>
        <p:spPr>
          <a:xfrm>
            <a:off x="604989" y="9002966"/>
            <a:ext cx="1558246" cy="589094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image4.png"/>
          <p:cNvPicPr>
            <a:picLocks noChangeAspect="1"/>
          </p:cNvPicPr>
          <p:nvPr userDrawn="1"/>
        </p:nvPicPr>
        <p:blipFill>
          <a:blip r:embed="rId12">
            <a:extLst/>
          </a:blip>
          <a:stretch>
            <a:fillRect/>
          </a:stretch>
        </p:blipFill>
        <p:spPr>
          <a:xfrm>
            <a:off x="14506713" y="844359"/>
            <a:ext cx="2178422" cy="1423376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ransition spd="med"/>
  <p:txStyles>
    <p:titleStyle>
      <a:lvl1pPr marL="0" marR="0" indent="0" algn="l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400" b="1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1pPr>
      <a:lvl2pPr marL="0" marR="0" indent="0" algn="l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67" b="1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2pPr>
      <a:lvl3pPr marL="0" marR="0" indent="0" algn="l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67" b="1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3pPr>
      <a:lvl4pPr marL="0" marR="0" indent="0" algn="l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67" b="1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4pPr>
      <a:lvl5pPr marL="0" marR="0" indent="0" algn="l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67" b="1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5pPr>
      <a:lvl6pPr marL="0" marR="0" indent="0" algn="l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67" b="1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6pPr>
      <a:lvl7pPr marL="0" marR="0" indent="0" algn="l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67" b="1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7pPr>
      <a:lvl8pPr marL="0" marR="0" indent="0" algn="l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67" b="1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8pPr>
      <a:lvl9pPr marL="0" marR="0" indent="0" algn="l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5067" b="1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9pPr>
    </p:titleStyle>
    <p:bodyStyle>
      <a:lvl1pPr marL="677367" marR="0" indent="-677367" algn="l" defTabSz="1727286" rtl="0" latinLnBrk="0">
        <a:lnSpc>
          <a:spcPct val="120000"/>
        </a:lnSpc>
        <a:spcBef>
          <a:spcPts val="933"/>
        </a:spcBef>
        <a:spcAft>
          <a:spcPts val="0"/>
        </a:spcAft>
        <a:buClr>
          <a:srgbClr val="000000"/>
        </a:buClr>
        <a:buSzPct val="130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1pPr>
      <a:lvl2pPr marL="1110113" marR="0" indent="-627489" algn="l" defTabSz="1727286" rtl="0" latinLnBrk="0">
        <a:lnSpc>
          <a:spcPct val="120000"/>
        </a:lnSpc>
        <a:spcBef>
          <a:spcPts val="933"/>
        </a:spcBef>
        <a:spcAft>
          <a:spcPts val="0"/>
        </a:spcAft>
        <a:buClr>
          <a:srgbClr val="000000"/>
        </a:buClr>
        <a:buSzPct val="130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2pPr>
      <a:lvl3pPr marL="1473575" marR="0" indent="-637451" algn="l" defTabSz="1727286" rtl="0" latinLnBrk="0">
        <a:lnSpc>
          <a:spcPct val="120000"/>
        </a:lnSpc>
        <a:spcBef>
          <a:spcPts val="933"/>
        </a:spcBef>
        <a:spcAft>
          <a:spcPts val="0"/>
        </a:spcAft>
        <a:buClr>
          <a:srgbClr val="000000"/>
        </a:buClr>
        <a:buSzPct val="130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3pPr>
      <a:lvl4pPr marL="1847942" marR="0" indent="-647732" algn="l" defTabSz="1727286" rtl="0" latinLnBrk="0">
        <a:lnSpc>
          <a:spcPct val="120000"/>
        </a:lnSpc>
        <a:spcBef>
          <a:spcPts val="933"/>
        </a:spcBef>
        <a:spcAft>
          <a:spcPts val="0"/>
        </a:spcAft>
        <a:buClr>
          <a:srgbClr val="000000"/>
        </a:buClr>
        <a:buSzPct val="130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4pPr>
      <a:lvl5pPr marL="2026135" marR="0" indent="-588847" algn="l" defTabSz="1727286" rtl="0" latinLnBrk="0">
        <a:lnSpc>
          <a:spcPct val="120000"/>
        </a:lnSpc>
        <a:spcBef>
          <a:spcPts val="933"/>
        </a:spcBef>
        <a:spcAft>
          <a:spcPts val="0"/>
        </a:spcAft>
        <a:buClr>
          <a:srgbClr val="000000"/>
        </a:buClr>
        <a:buSzPct val="130000"/>
        <a:buFontTx/>
        <a:buChar char="•"/>
        <a:tabLst/>
        <a:defRPr sz="4400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5pPr>
      <a:lvl6pPr marL="3987999" marR="0" indent="-719703" algn="l" defTabSz="1727286" rtl="0" latinLnBrk="0">
        <a:lnSpc>
          <a:spcPct val="120000"/>
        </a:lnSpc>
        <a:spcBef>
          <a:spcPts val="933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sz="4534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6pPr>
      <a:lvl7pPr marL="4462156" marR="0" indent="-719703" algn="l" defTabSz="1727286" rtl="0" latinLnBrk="0">
        <a:lnSpc>
          <a:spcPct val="120000"/>
        </a:lnSpc>
        <a:spcBef>
          <a:spcPts val="933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sz="4534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7pPr>
      <a:lvl8pPr marL="4936313" marR="0" indent="-719703" algn="l" defTabSz="1727286" rtl="0" latinLnBrk="0">
        <a:lnSpc>
          <a:spcPct val="120000"/>
        </a:lnSpc>
        <a:spcBef>
          <a:spcPts val="933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sz="4534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8pPr>
      <a:lvl9pPr marL="5410471" marR="0" indent="-719703" algn="l" defTabSz="1727286" rtl="0" latinLnBrk="0">
        <a:lnSpc>
          <a:spcPct val="120000"/>
        </a:lnSpc>
        <a:spcBef>
          <a:spcPts val="933"/>
        </a:spcBef>
        <a:spcAft>
          <a:spcPts val="0"/>
        </a:spcAft>
        <a:buClr>
          <a:srgbClr val="000000"/>
        </a:buClr>
        <a:buSzPct val="171000"/>
        <a:buFontTx/>
        <a:buChar char="•"/>
        <a:tabLst/>
        <a:defRPr sz="4534" b="0" i="0" u="none" strike="noStrike" cap="none" spc="0" baseline="0">
          <a:ln>
            <a:noFill/>
          </a:ln>
          <a:solidFill>
            <a:srgbClr val="000000"/>
          </a:solidFill>
          <a:uFill>
            <a:solidFill>
              <a:srgbClr val="000000"/>
            </a:solidFill>
          </a:uFill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33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 Neue"/>
        </a:defRPr>
      </a:lvl1pPr>
      <a:lvl2pPr marL="0" marR="0" indent="0" algn="ctr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33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 Neue"/>
        </a:defRPr>
      </a:lvl2pPr>
      <a:lvl3pPr marL="0" marR="0" indent="0" algn="ctr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33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 Neue"/>
        </a:defRPr>
      </a:lvl3pPr>
      <a:lvl4pPr marL="0" marR="0" indent="0" algn="ctr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33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 Neue"/>
        </a:defRPr>
      </a:lvl4pPr>
      <a:lvl5pPr marL="0" marR="0" indent="0" algn="ctr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33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 Neue"/>
        </a:defRPr>
      </a:lvl5pPr>
      <a:lvl6pPr marL="0" marR="0" indent="0" algn="ctr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33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 Neue"/>
        </a:defRPr>
      </a:lvl6pPr>
      <a:lvl7pPr marL="0" marR="0" indent="0" algn="ctr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33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 Neue"/>
        </a:defRPr>
      </a:lvl7pPr>
      <a:lvl8pPr marL="0" marR="0" indent="0" algn="ctr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33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 Neue"/>
        </a:defRPr>
      </a:lvl8pPr>
      <a:lvl9pPr marL="0" marR="0" indent="0" algn="ctr" defTabSz="1727286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133" b="0" i="0" u="none" strike="noStrike" cap="none" spc="0" baseline="0">
          <a:ln>
            <a:noFill/>
          </a:ln>
          <a:solidFill>
            <a:schemeClr val="tx1"/>
          </a:solidFill>
          <a:uFill>
            <a:solidFill>
              <a:srgbClr val="000000"/>
            </a:solidFill>
          </a:uFill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ami-project.eu/" TargetMode="External"/><Relationship Id="rId3" Type="http://schemas.openxmlformats.org/officeDocument/2006/relationships/image" Target="../media/image15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github.com/mami-project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title"/>
          </p:nvPr>
        </p:nvSpPr>
        <p:spPr>
          <a:xfrm>
            <a:off x="614419" y="1427164"/>
            <a:ext cx="16070891" cy="2255928"/>
          </a:xfrm>
          <a:prstGeom prst="rect">
            <a:avLst/>
          </a:prstGeom>
        </p:spPr>
        <p:txBody>
          <a:bodyPr>
            <a:normAutofit fontScale="90000"/>
          </a:bodyPr>
          <a:lstStyle/>
          <a:p>
            <a:r>
              <a:rPr lang="en-US" dirty="0"/>
              <a:t>The MAMI </a:t>
            </a:r>
            <a:r>
              <a:rPr lang="en-US" dirty="0" smtClean="0"/>
              <a:t>Project </a:t>
            </a:r>
            <a:r>
              <a:rPr lang="en-US" dirty="0"/>
              <a:t>and the NFV </a:t>
            </a:r>
            <a:r>
              <a:rPr lang="en-US" dirty="0" smtClean="0"/>
              <a:t>Way </a:t>
            </a:r>
            <a:r>
              <a:rPr lang="en-US" dirty="0"/>
              <a:t>to Internet </a:t>
            </a:r>
            <a:r>
              <a:rPr lang="en-US" dirty="0" smtClean="0"/>
              <a:t>Path </a:t>
            </a:r>
            <a:r>
              <a:rPr lang="en-US" dirty="0"/>
              <a:t>T</a:t>
            </a:r>
            <a:r>
              <a:rPr lang="en-US" dirty="0" smtClean="0"/>
              <a:t>ransparency</a:t>
            </a:r>
            <a:endParaRPr dirty="0"/>
          </a:p>
        </p:txBody>
      </p:sp>
      <p:sp>
        <p:nvSpPr>
          <p:cNvPr id="156" name="Shape 156"/>
          <p:cNvSpPr>
            <a:spLocks noGrp="1"/>
          </p:cNvSpPr>
          <p:nvPr>
            <p:ph type="body" sz="quarter" idx="1"/>
          </p:nvPr>
        </p:nvSpPr>
        <p:spPr>
          <a:xfrm>
            <a:off x="614419" y="3892130"/>
            <a:ext cx="16070891" cy="72676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s-ES" b="1" i="1" dirty="0" smtClean="0"/>
              <a:t>Diego R. López, </a:t>
            </a:r>
            <a:r>
              <a:rPr lang="es-ES" i="1" dirty="0" smtClean="0"/>
              <a:t>Telefónica I+D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Trust Issue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Why should I trust what you say about your flows</a:t>
            </a:r>
            <a:r>
              <a:rPr lang="en-US" dirty="0" smtClean="0"/>
              <a:t>?</a:t>
            </a:r>
          </a:p>
          <a:p>
            <a:r>
              <a:rPr lang="en-US" dirty="0" smtClean="0"/>
              <a:t>By default, a trust-but-verify policy</a:t>
            </a:r>
            <a:endParaRPr lang="en-US" dirty="0"/>
          </a:p>
          <a:p>
            <a:pPr lvl="1"/>
            <a:r>
              <a:rPr lang="en-US" dirty="0" smtClean="0"/>
              <a:t>Declarative </a:t>
            </a:r>
            <a:r>
              <a:rPr lang="en-US" dirty="0"/>
              <a:t>signaling: no negotiation, no guarantees</a:t>
            </a:r>
          </a:p>
          <a:p>
            <a:pPr lvl="1"/>
            <a:r>
              <a:rPr lang="en-US" dirty="0" smtClean="0"/>
              <a:t>The </a:t>
            </a:r>
            <a:r>
              <a:rPr lang="en-US" dirty="0"/>
              <a:t>best way to prevent cheating is to make it useless to do so</a:t>
            </a:r>
          </a:p>
          <a:p>
            <a:pPr lvl="1"/>
            <a:r>
              <a:rPr lang="en-US" dirty="0" smtClean="0"/>
              <a:t>Minimize </a:t>
            </a:r>
            <a:r>
              <a:rPr lang="en-US" dirty="0"/>
              <a:t>the information </a:t>
            </a:r>
            <a:r>
              <a:rPr lang="en-US" dirty="0" smtClean="0"/>
              <a:t>exposed</a:t>
            </a:r>
            <a:endParaRPr lang="en-US" dirty="0"/>
          </a:p>
          <a:p>
            <a:r>
              <a:rPr lang="en-US" dirty="0" smtClean="0"/>
              <a:t>Explicit trust </a:t>
            </a:r>
            <a:r>
              <a:rPr lang="en-US" dirty="0"/>
              <a:t>relationships for higher-assurance </a:t>
            </a:r>
            <a:r>
              <a:rPr lang="en-US" dirty="0" smtClean="0"/>
              <a:t>declarations</a:t>
            </a:r>
          </a:p>
          <a:p>
            <a:pPr lvl="1"/>
            <a:r>
              <a:rPr lang="en-US" dirty="0" smtClean="0"/>
              <a:t>Multi-party security with explicit trust: EFGH, </a:t>
            </a:r>
            <a:r>
              <a:rPr lang="en-US" dirty="0" err="1" smtClean="0"/>
              <a:t>mcTLS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741639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Standardization Front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Two related proposals </a:t>
            </a:r>
            <a:r>
              <a:rPr lang="en-US" dirty="0"/>
              <a:t>discussed at IETF96 in </a:t>
            </a:r>
            <a:r>
              <a:rPr lang="en-US" dirty="0" smtClean="0"/>
              <a:t>Berlin</a:t>
            </a:r>
          </a:p>
          <a:p>
            <a:r>
              <a:rPr lang="en-US" dirty="0" smtClean="0"/>
              <a:t>PLUS (</a:t>
            </a:r>
            <a:r>
              <a:rPr lang="en-US" dirty="0"/>
              <a:t>Path Layer UDP </a:t>
            </a:r>
            <a:r>
              <a:rPr lang="en-US" dirty="0" smtClean="0"/>
              <a:t>Substrate), “A transport-independent </a:t>
            </a:r>
            <a:r>
              <a:rPr lang="en-US" dirty="0"/>
              <a:t>method to </a:t>
            </a:r>
            <a:r>
              <a:rPr lang="en-US" dirty="0" smtClean="0"/>
              <a:t>signal flow </a:t>
            </a:r>
            <a:r>
              <a:rPr lang="en-US" dirty="0"/>
              <a:t>semantics under transport and application </a:t>
            </a:r>
            <a:r>
              <a:rPr lang="en-US" dirty="0" smtClean="0"/>
              <a:t>control”</a:t>
            </a:r>
          </a:p>
          <a:p>
            <a:pPr lvl="1"/>
            <a:r>
              <a:rPr lang="en-US" dirty="0" smtClean="0"/>
              <a:t>Not chartered, mostly because of emotional arguments</a:t>
            </a:r>
          </a:p>
          <a:p>
            <a:pPr lvl="1"/>
            <a:r>
              <a:rPr lang="en-US" dirty="0" smtClean="0"/>
              <a:t>Work in progress</a:t>
            </a:r>
          </a:p>
          <a:p>
            <a:r>
              <a:rPr lang="en-US" dirty="0" smtClean="0"/>
              <a:t>LURK (Limited Use of Remote </a:t>
            </a:r>
            <a:r>
              <a:rPr lang="en-US" dirty="0"/>
              <a:t>Keys), </a:t>
            </a:r>
            <a:r>
              <a:rPr lang="en-US" dirty="0" smtClean="0"/>
              <a:t>“Scheduled </a:t>
            </a:r>
            <a:r>
              <a:rPr lang="en-US" dirty="0"/>
              <a:t>with the objective of discussing approaches to mitigating security risks to TLS private </a:t>
            </a:r>
            <a:r>
              <a:rPr lang="en-US" dirty="0" smtClean="0"/>
              <a:t>keys”</a:t>
            </a:r>
          </a:p>
          <a:p>
            <a:pPr lvl="1"/>
            <a:r>
              <a:rPr lang="en-US" dirty="0" smtClean="0"/>
              <a:t>Exploring the applicability of temporary certificates via the ACME interfaces</a:t>
            </a:r>
          </a:p>
        </p:txBody>
      </p:sp>
    </p:spTree>
    <p:extLst>
      <p:ext uri="{BB962C8B-B14F-4D97-AF65-F5344CB8AC3E}">
        <p14:creationId xmlns:p14="http://schemas.microsoft.com/office/powerpoint/2010/main" val="76393497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So What About NFV?</a:t>
            </a:r>
            <a:br>
              <a:rPr lang="en-US" dirty="0" smtClean="0"/>
            </a:br>
            <a:r>
              <a:rPr lang="en-US" sz="3600" dirty="0"/>
              <a:t>Well, all middleboxes will become VNFs sooner than later</a:t>
            </a:r>
            <a:r>
              <a:rPr lang="en-US" sz="3600" dirty="0" smtClean="0"/>
              <a:t>…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135" y="6775938"/>
            <a:ext cx="4192327" cy="2133112"/>
          </a:xfrm>
        </p:spPr>
        <p:txBody>
          <a:bodyPr>
            <a:normAutofit/>
          </a:bodyPr>
          <a:lstStyle/>
          <a:p>
            <a:r>
              <a:rPr lang="en-US" sz="2000" dirty="0" smtClean="0"/>
              <a:t>Flexible, scalable, on-demand measurement infrastructures</a:t>
            </a:r>
          </a:p>
          <a:p>
            <a:r>
              <a:rPr lang="en-US" sz="2000" dirty="0" smtClean="0"/>
              <a:t>More complete datasets</a:t>
            </a:r>
          </a:p>
        </p:txBody>
      </p:sp>
      <p:pic>
        <p:nvPicPr>
          <p:cNvPr id="5" name="measurement2-text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364410" y="3252612"/>
            <a:ext cx="2541987" cy="2857349"/>
          </a:xfrm>
          <a:prstGeom prst="rect">
            <a:avLst/>
          </a:prstGeom>
          <a:ln w="12700">
            <a:miter lim="400000"/>
          </a:ln>
        </p:spPr>
      </p:pic>
      <p:pic>
        <p:nvPicPr>
          <p:cNvPr id="8" name="architecture-text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988645" y="3252612"/>
            <a:ext cx="2534470" cy="2877305"/>
          </a:xfrm>
          <a:prstGeom prst="rect">
            <a:avLst/>
          </a:prstGeom>
          <a:ln w="12700">
            <a:miter lim="400000"/>
          </a:ln>
        </p:spPr>
      </p:pic>
      <p:pic>
        <p:nvPicPr>
          <p:cNvPr id="11" name="experimentation-text.pd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2277120" y="3252612"/>
            <a:ext cx="3074840" cy="2927926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Text Placeholder 2"/>
          <p:cNvSpPr txBox="1">
            <a:spLocks/>
          </p:cNvSpPr>
          <p:nvPr/>
        </p:nvSpPr>
        <p:spPr>
          <a:xfrm>
            <a:off x="5486400" y="6775938"/>
            <a:ext cx="5804452" cy="2133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Autofit/>
          </a:bodyPr>
          <a:lstStyle>
            <a:lvl1pPr marL="677367" marR="0" indent="-677367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110113" marR="0" indent="-627489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473575" marR="0" indent="-637451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47942" marR="0" indent="-647732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26135" marR="0" indent="-588847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987999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62156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4936313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410471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sz="2000" dirty="0" smtClean="0"/>
              <a:t>Path layer implemented in dedicated components</a:t>
            </a:r>
          </a:p>
          <a:p>
            <a:pPr hangingPunct="1"/>
            <a:r>
              <a:rPr lang="en-US" sz="2000" dirty="0" smtClean="0"/>
              <a:t>Adaptable VNFs according to MCP declarations</a:t>
            </a:r>
          </a:p>
          <a:p>
            <a:pPr hangingPunct="1"/>
            <a:r>
              <a:rPr lang="en-US" sz="2000" dirty="0" smtClean="0"/>
              <a:t>Verification mechanisms by data analytics</a:t>
            </a:r>
          </a:p>
          <a:p>
            <a:pPr hangingPunct="1"/>
            <a:r>
              <a:rPr lang="en-US" sz="2000" dirty="0" smtClean="0"/>
              <a:t>Multi-party security support</a:t>
            </a:r>
          </a:p>
          <a:p>
            <a:pPr lvl="1" hangingPunct="1"/>
            <a:endParaRPr lang="en-US" sz="2000" dirty="0"/>
          </a:p>
        </p:txBody>
      </p:sp>
      <p:sp>
        <p:nvSpPr>
          <p:cNvPr id="23" name="Text Placeholder 2"/>
          <p:cNvSpPr txBox="1">
            <a:spLocks/>
          </p:cNvSpPr>
          <p:nvPr/>
        </p:nvSpPr>
        <p:spPr>
          <a:xfrm>
            <a:off x="11718376" y="6775938"/>
            <a:ext cx="4192327" cy="21331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/>
          </a:bodyPr>
          <a:lstStyle>
            <a:lvl1pPr marL="677367" marR="0" indent="-677367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110113" marR="0" indent="-627489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473575" marR="0" indent="-637451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47942" marR="0" indent="-647732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26135" marR="0" indent="-588847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987999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62156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4936313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410471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sz="2000" dirty="0" smtClean="0"/>
              <a:t>The NFV approach eases incremental deployment</a:t>
            </a:r>
            <a:endParaRPr lang="en-US" sz="2000" dirty="0" smtClean="0"/>
          </a:p>
          <a:p>
            <a:pPr hangingPunct="1"/>
            <a:r>
              <a:rPr lang="en-US" sz="2000" dirty="0" smtClean="0"/>
              <a:t>Stay </a:t>
            </a:r>
            <a:r>
              <a:rPr lang="en-US" sz="2000" dirty="0" smtClean="0"/>
              <a:t>tuned…</a:t>
            </a:r>
          </a:p>
          <a:p>
            <a:pPr lvl="1" hangingPunct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54383313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4419" y="2272823"/>
            <a:ext cx="16070891" cy="2255929"/>
          </a:xfrm>
        </p:spPr>
        <p:txBody>
          <a:bodyPr>
            <a:normAutofit/>
          </a:bodyPr>
          <a:lstStyle/>
          <a:p>
            <a:r>
              <a:rPr lang="en-US" sz="6000" dirty="0" smtClean="0"/>
              <a:t>More MAMI at</a:t>
            </a:r>
            <a:endParaRPr lang="en-US" sz="6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"/>
          </p:nvPr>
        </p:nvSpPr>
        <p:spPr>
          <a:xfrm>
            <a:off x="614419" y="4737788"/>
            <a:ext cx="16070891" cy="1494001"/>
          </a:xfrm>
        </p:spPr>
        <p:txBody>
          <a:bodyPr>
            <a:normAutofit/>
          </a:bodyPr>
          <a:lstStyle/>
          <a:p>
            <a:r>
              <a:rPr lang="en-US" sz="4400" dirty="0">
                <a:hlinkClick r:id="rId2"/>
              </a:rPr>
              <a:t>https://mami-project.eu</a:t>
            </a:r>
            <a:r>
              <a:rPr lang="en-US" sz="4400" dirty="0" smtClean="0">
                <a:hlinkClick r:id="rId2"/>
              </a:rPr>
              <a:t>/</a:t>
            </a:r>
            <a:r>
              <a:rPr lang="en-US" sz="4400" dirty="0" smtClean="0"/>
              <a:t> </a:t>
            </a:r>
            <a:endParaRPr lang="en-US" sz="4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3263" y="0"/>
            <a:ext cx="4253202" cy="313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1735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Ossified Internet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82987" y="2875974"/>
            <a:ext cx="6457276" cy="6033075"/>
          </a:xfrm>
          <a:prstGeom prst="rect">
            <a:avLst/>
          </a:prstGeom>
        </p:spPr>
      </p:pic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>
          <a:xfrm>
            <a:off x="614135" y="2750972"/>
            <a:ext cx="10268852" cy="6158078"/>
          </a:xfrm>
        </p:spPr>
        <p:txBody>
          <a:bodyPr>
            <a:normAutofit fontScale="85000" lnSpcReduction="10000"/>
          </a:bodyPr>
          <a:lstStyle/>
          <a:p>
            <a:r>
              <a:rPr lang="en-US" dirty="0" smtClean="0"/>
              <a:t>All applications forced to use the same transport combination</a:t>
            </a:r>
          </a:p>
          <a:p>
            <a:pPr lvl="1"/>
            <a:r>
              <a:rPr lang="en-US" dirty="0" smtClean="0"/>
              <a:t>HTTP (on TLS) on TCP</a:t>
            </a:r>
          </a:p>
          <a:p>
            <a:pPr lvl="1"/>
            <a:r>
              <a:rPr lang="en-US" dirty="0" smtClean="0"/>
              <a:t>In despite of the many known limitations</a:t>
            </a:r>
          </a:p>
          <a:p>
            <a:r>
              <a:rPr lang="en-US" dirty="0" smtClean="0"/>
              <a:t>A couple of main technical reasons</a:t>
            </a:r>
          </a:p>
          <a:p>
            <a:pPr lvl="1"/>
            <a:r>
              <a:rPr lang="en-US" dirty="0" smtClean="0"/>
              <a:t>Inflexible development interfaces</a:t>
            </a:r>
          </a:p>
          <a:p>
            <a:pPr lvl="1"/>
            <a:r>
              <a:rPr lang="en-US" dirty="0" smtClean="0"/>
              <a:t>The effect of middlebox impairments</a:t>
            </a:r>
          </a:p>
          <a:p>
            <a:r>
              <a:rPr lang="en-US" dirty="0" smtClean="0"/>
              <a:t>Limit the </a:t>
            </a:r>
            <a:r>
              <a:rPr lang="en-US" dirty="0" err="1" smtClean="0"/>
              <a:t>deployability</a:t>
            </a:r>
            <a:r>
              <a:rPr lang="en-US" dirty="0" smtClean="0"/>
              <a:t> of any new solution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26620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0263" y="2655011"/>
            <a:ext cx="6350000" cy="6350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Middleboxes and Impairments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135" y="2750972"/>
            <a:ext cx="10944819" cy="6158078"/>
          </a:xfrm>
        </p:spPr>
        <p:txBody>
          <a:bodyPr>
            <a:normAutofit fontScale="62500" lnSpcReduction="20000"/>
          </a:bodyPr>
          <a:lstStyle/>
          <a:p>
            <a:r>
              <a:rPr lang="en-US" dirty="0"/>
              <a:t>Middleboxes make restrictive, implicit assumptions about </a:t>
            </a:r>
            <a:r>
              <a:rPr lang="en-US" dirty="0" smtClean="0"/>
              <a:t>traffic</a:t>
            </a:r>
          </a:p>
          <a:p>
            <a:pPr lvl="1"/>
            <a:r>
              <a:rPr lang="en-US" dirty="0" smtClean="0"/>
              <a:t>Dropping or altering unknown flows</a:t>
            </a:r>
          </a:p>
          <a:p>
            <a:r>
              <a:rPr lang="en-US" dirty="0" smtClean="0"/>
              <a:t>But middleboxes are essential components of almost any conceivable network service</a:t>
            </a:r>
          </a:p>
          <a:p>
            <a:pPr lvl="1"/>
            <a:r>
              <a:rPr lang="en-US" dirty="0" smtClean="0"/>
              <a:t>Access control</a:t>
            </a:r>
          </a:p>
          <a:p>
            <a:pPr lvl="1"/>
            <a:r>
              <a:rPr lang="en-US" dirty="0" smtClean="0"/>
              <a:t>Optimization</a:t>
            </a:r>
          </a:p>
          <a:p>
            <a:pPr lvl="1"/>
            <a:r>
              <a:rPr lang="en-US" dirty="0" smtClean="0"/>
              <a:t>Security</a:t>
            </a:r>
          </a:p>
          <a:p>
            <a:pPr lvl="1"/>
            <a:r>
              <a:rPr lang="en-US" dirty="0" smtClean="0"/>
              <a:t>Accounting</a:t>
            </a:r>
          </a:p>
          <a:p>
            <a:pPr lvl="1"/>
            <a:r>
              <a:rPr lang="en-US" dirty="0" smtClean="0">
                <a:latin typeface="Andale Mono" charset="0"/>
                <a:ea typeface="Andale Mono" charset="0"/>
                <a:cs typeface="Andale Mono" charset="0"/>
              </a:rPr>
              <a:t>&lt;Your favorite function here&gt;</a:t>
            </a:r>
          </a:p>
          <a:p>
            <a:r>
              <a:rPr lang="en-US" dirty="0" smtClean="0"/>
              <a:t>Anyway, the old Internet end-to-end ambition does not apply in a network of clouds and pervasive </a:t>
            </a:r>
            <a:r>
              <a:rPr lang="en-US" dirty="0" err="1" smtClean="0"/>
              <a:t>IoT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315111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We Are Talking About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b="1" dirty="0"/>
              <a:t>Path transparency</a:t>
            </a:r>
            <a:r>
              <a:rPr lang="en-US" dirty="0"/>
              <a:t>: the likelihood a packet stream that arrives at the end of the path is the one that was sent with certain properties.</a:t>
            </a:r>
          </a:p>
          <a:p>
            <a:r>
              <a:rPr lang="en-US" b="1" dirty="0"/>
              <a:t>Impairment</a:t>
            </a:r>
            <a:r>
              <a:rPr lang="en-US" dirty="0"/>
              <a:t>: something that keeps a path from being transparent for a certain kind of traffic, dependent on that traffic’s properties.</a:t>
            </a:r>
          </a:p>
          <a:p>
            <a:pPr lvl="1"/>
            <a:r>
              <a:rPr lang="en-US" dirty="0"/>
              <a:t>Blocked connections, 100% packet loss</a:t>
            </a:r>
          </a:p>
          <a:p>
            <a:pPr lvl="1"/>
            <a:r>
              <a:rPr lang="en-US" dirty="0"/>
              <a:t>Increased drop rate, increased latency</a:t>
            </a:r>
          </a:p>
          <a:p>
            <a:pPr lvl="1"/>
            <a:r>
              <a:rPr lang="en-US" dirty="0" smtClean="0"/>
              <a:t>Bleaching: </a:t>
            </a:r>
            <a:r>
              <a:rPr lang="en-US" dirty="0"/>
              <a:t>removal or rewrite of necessary headers </a:t>
            </a:r>
          </a:p>
          <a:p>
            <a:pPr lvl="1"/>
            <a:r>
              <a:rPr lang="en-US" dirty="0"/>
              <a:t>B2B </a:t>
            </a:r>
            <a:r>
              <a:rPr lang="en-US" dirty="0" err="1"/>
              <a:t>proxying</a:t>
            </a:r>
            <a:r>
              <a:rPr lang="en-US" dirty="0"/>
              <a:t>: replacing one e2e path with </a:t>
            </a:r>
            <a:r>
              <a:rPr lang="en-US" dirty="0" smtClean="0"/>
              <a:t>two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8341291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1" defTabSz="1710013">
              <a:spcBef>
                <a:spcPts val="1467"/>
              </a:spcBef>
              <a:defRPr sz="3762"/>
            </a:pPr>
            <a:r>
              <a:t>The MAMI Project</a:t>
            </a:r>
          </a:p>
          <a:p>
            <a:pPr defTabSz="1710013">
              <a:defRPr sz="2772"/>
            </a:pPr>
            <a:r>
              <a:t>Measurement and Architecture for a Middleboxed Internet</a:t>
            </a:r>
          </a:p>
        </p:txBody>
      </p:sp>
      <p:sp>
        <p:nvSpPr>
          <p:cNvPr id="163" name="Shape 163"/>
          <p:cNvSpPr>
            <a:spLocks noGrp="1"/>
          </p:cNvSpPr>
          <p:nvPr>
            <p:ph type="body" idx="1"/>
          </p:nvPr>
        </p:nvSpPr>
        <p:spPr>
          <a:xfrm>
            <a:off x="8350174" y="6072554"/>
            <a:ext cx="8264622" cy="2836984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575761" indent="-575761" defTabSz="1468193">
              <a:spcBef>
                <a:spcPts val="667"/>
              </a:spcBef>
              <a:defRPr sz="2465"/>
            </a:pPr>
            <a:r>
              <a:rPr lang="en-US" sz="1800" dirty="0" smtClean="0"/>
              <a:t>Relying </a:t>
            </a:r>
            <a:r>
              <a:rPr lang="en-US" sz="1800" dirty="0"/>
              <a:t>on the FIRE infrastructure for measurement as well as experimentation</a:t>
            </a:r>
          </a:p>
          <a:p>
            <a:pPr marL="1008507" lvl="1" indent="-575761" defTabSz="1468193">
              <a:spcBef>
                <a:spcPts val="667"/>
              </a:spcBef>
              <a:buClr>
                <a:srgbClr val="80B2FF"/>
              </a:buClr>
              <a:defRPr sz="2465"/>
            </a:pPr>
            <a:r>
              <a:rPr lang="en-US" sz="1800" dirty="0">
                <a:solidFill>
                  <a:srgbClr val="80B2FF"/>
                </a:solidFill>
              </a:rPr>
              <a:t>Especially on mobile </a:t>
            </a:r>
            <a:r>
              <a:rPr lang="en-US" sz="1800" dirty="0" smtClean="0">
                <a:solidFill>
                  <a:srgbClr val="80B2FF"/>
                </a:solidFill>
              </a:rPr>
              <a:t>access </a:t>
            </a:r>
            <a:r>
              <a:rPr lang="en-US" sz="1800" dirty="0">
                <a:solidFill>
                  <a:srgbClr val="80B2FF"/>
                </a:solidFill>
              </a:rPr>
              <a:t>networks</a:t>
            </a:r>
          </a:p>
          <a:p>
            <a:pPr marL="0" indent="0" defTabSz="1468193">
              <a:spcBef>
                <a:spcPts val="667"/>
              </a:spcBef>
              <a:buNone/>
              <a:defRPr sz="2465"/>
            </a:pPr>
            <a:endParaRPr lang="en-US" sz="1800" dirty="0" smtClean="0"/>
          </a:p>
          <a:p>
            <a:pPr marL="575761" indent="-575761" defTabSz="1468193">
              <a:spcBef>
                <a:spcPts val="667"/>
              </a:spcBef>
              <a:defRPr sz="2465"/>
            </a:pPr>
            <a:r>
              <a:rPr lang="en-US" sz="1800" dirty="0" smtClean="0"/>
              <a:t>Strong interaction with relevant standards organizations for impact on deployment</a:t>
            </a:r>
          </a:p>
        </p:txBody>
      </p:sp>
      <p:sp>
        <p:nvSpPr>
          <p:cNvPr id="164" name="Shape 164"/>
          <p:cNvSpPr>
            <a:spLocks noGrp="1"/>
          </p:cNvSpPr>
          <p:nvPr>
            <p:ph type="sldNum" sz="quarter" idx="2"/>
          </p:nvPr>
        </p:nvSpPr>
        <p:spPr>
          <a:xfrm>
            <a:off x="16057290" y="10571240"/>
            <a:ext cx="244617" cy="420564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5</a:t>
            </a:fld>
            <a:endParaRPr/>
          </a:p>
        </p:txBody>
      </p:sp>
      <p:grpSp>
        <p:nvGrpSpPr>
          <p:cNvPr id="2" name="Group 1"/>
          <p:cNvGrpSpPr/>
          <p:nvPr/>
        </p:nvGrpSpPr>
        <p:grpSpPr>
          <a:xfrm>
            <a:off x="614135" y="2310553"/>
            <a:ext cx="3620119" cy="3259327"/>
            <a:chOff x="656817" y="2300574"/>
            <a:chExt cx="3620119" cy="3259327"/>
          </a:xfrm>
        </p:grpSpPr>
        <p:pic>
          <p:nvPicPr>
            <p:cNvPr id="167" name="measurement2-text.pdf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153202" y="2300574"/>
              <a:ext cx="2541987" cy="2857349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8" name="Shape 168"/>
            <p:cNvSpPr/>
            <p:nvPr/>
          </p:nvSpPr>
          <p:spPr>
            <a:xfrm>
              <a:off x="656817" y="5053776"/>
              <a:ext cx="3620119" cy="5061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67735" tIns="67735" rIns="67735" bIns="67735" anchor="ctr">
              <a:spAutoFit/>
            </a:bodyPr>
            <a:lstStyle/>
            <a:p>
              <a:r>
                <a:rPr dirty="0"/>
                <a:t>of deployed middleboxes</a:t>
              </a: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6777155" y="2304562"/>
            <a:ext cx="3772404" cy="3269306"/>
            <a:chOff x="5196737" y="2290595"/>
            <a:chExt cx="3772404" cy="3269306"/>
          </a:xfrm>
        </p:grpSpPr>
        <p:pic>
          <p:nvPicPr>
            <p:cNvPr id="165" name="architecture-text.pdf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5815704" y="2290595"/>
              <a:ext cx="2534470" cy="2877305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69" name="Shape 169"/>
            <p:cNvSpPr/>
            <p:nvPr/>
          </p:nvSpPr>
          <p:spPr>
            <a:xfrm>
              <a:off x="5196737" y="5053776"/>
              <a:ext cx="3772404" cy="506125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67735" tIns="67735" rIns="67735" bIns="67735" anchor="ctr">
              <a:spAutoFit/>
            </a:bodyPr>
            <a:lstStyle/>
            <a:p>
              <a:r>
                <a:rPr/>
                <a:t>for middlebox cooperation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13092461" y="2304562"/>
            <a:ext cx="3522335" cy="3648900"/>
            <a:chOff x="10376248" y="2290595"/>
            <a:chExt cx="3522335" cy="3648900"/>
          </a:xfrm>
        </p:grpSpPr>
        <p:pic>
          <p:nvPicPr>
            <p:cNvPr id="166" name="experimentation-text.pdf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0470689" y="2290595"/>
              <a:ext cx="3074840" cy="2927926"/>
            </a:xfrm>
            <a:prstGeom prst="rect">
              <a:avLst/>
            </a:prstGeom>
            <a:ln w="12700">
              <a:miter lim="400000"/>
            </a:ln>
          </p:spPr>
        </p:pic>
        <p:sp>
          <p:nvSpPr>
            <p:cNvPr id="170" name="Shape 170"/>
            <p:cNvSpPr/>
            <p:nvPr/>
          </p:nvSpPr>
          <p:spPr>
            <a:xfrm>
              <a:off x="10376248" y="5064038"/>
              <a:ext cx="3522335" cy="875457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67735" tIns="67735" rIns="67735" bIns="67735" anchor="ctr">
              <a:spAutoFit/>
            </a:bodyPr>
            <a:lstStyle/>
            <a:p>
              <a:pPr algn="ctr"/>
              <a:r>
                <a:rPr dirty="0"/>
                <a:t>of use case applicability </a:t>
              </a:r>
              <a:br>
                <a:rPr dirty="0"/>
              </a:br>
              <a:r>
                <a:rPr dirty="0"/>
                <a:t>and deployability</a:t>
              </a:r>
            </a:p>
          </p:txBody>
        </p:sp>
      </p:grpSp>
      <p:sp>
        <p:nvSpPr>
          <p:cNvPr id="14" name="Shape 163"/>
          <p:cNvSpPr txBox="1">
            <a:spLocks/>
          </p:cNvSpPr>
          <p:nvPr/>
        </p:nvSpPr>
        <p:spPr>
          <a:xfrm>
            <a:off x="614135" y="6072554"/>
            <a:ext cx="7736039" cy="2836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Autofit/>
          </a:bodyPr>
          <a:lstStyle>
            <a:lvl1pPr marL="677367" marR="0" indent="-677367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110113" marR="0" indent="-627489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473575" marR="0" indent="-637451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47942" marR="0" indent="-647732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26135" marR="0" indent="-588847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987999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62156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4936313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410471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r>
              <a:rPr lang="en-US" sz="1800" dirty="0"/>
              <a:t>More data about the nature and distribution of middlebox impairments</a:t>
            </a:r>
          </a:p>
          <a:p>
            <a:pPr lvl="1">
              <a:buClr>
                <a:srgbClr val="F67B7B"/>
              </a:buClr>
            </a:pPr>
            <a:r>
              <a:rPr lang="en-US" sz="1800" dirty="0">
                <a:solidFill>
                  <a:srgbClr val="F67B7B"/>
                </a:solidFill>
              </a:rPr>
              <a:t>Common data model for storage and </a:t>
            </a:r>
            <a:r>
              <a:rPr lang="en-US" sz="1800" dirty="0" smtClean="0">
                <a:solidFill>
                  <a:srgbClr val="F67B7B"/>
                </a:solidFill>
              </a:rPr>
              <a:t>analysis</a:t>
            </a:r>
          </a:p>
          <a:p>
            <a:r>
              <a:rPr lang="en-US" sz="1800" dirty="0" smtClean="0"/>
              <a:t>Explicit middlebox </a:t>
            </a:r>
            <a:r>
              <a:rPr lang="en-US" sz="1800" dirty="0"/>
              <a:t>cooperation to declare assumptions and intentions </a:t>
            </a:r>
            <a:r>
              <a:rPr lang="en-US" sz="1800" dirty="0" smtClean="0"/>
              <a:t>independent </a:t>
            </a:r>
            <a:r>
              <a:rPr lang="en-US" sz="1800" dirty="0"/>
              <a:t>of the used transport or higher-layer </a:t>
            </a:r>
            <a:r>
              <a:rPr lang="en-US" sz="1800" dirty="0" smtClean="0"/>
              <a:t>protocol</a:t>
            </a:r>
            <a:endParaRPr lang="en-US" sz="1800" dirty="0"/>
          </a:p>
          <a:p>
            <a:pPr lvl="1">
              <a:buClr>
                <a:srgbClr val="88DFA9"/>
              </a:buClr>
            </a:pPr>
            <a:r>
              <a:rPr lang="en-US" sz="1800" dirty="0">
                <a:solidFill>
                  <a:srgbClr val="88DFA9"/>
                </a:solidFill>
              </a:rPr>
              <a:t>New </a:t>
            </a:r>
            <a:r>
              <a:rPr lang="en-US" sz="1800" dirty="0" smtClean="0">
                <a:solidFill>
                  <a:srgbClr val="88DFA9"/>
                </a:solidFill>
              </a:rPr>
              <a:t>transport </a:t>
            </a:r>
            <a:r>
              <a:rPr lang="en-US" sz="1800" dirty="0">
                <a:solidFill>
                  <a:srgbClr val="88DFA9"/>
                </a:solidFill>
              </a:rPr>
              <a:t>encapsulation + in-band signaling</a:t>
            </a:r>
          </a:p>
          <a:p>
            <a:pPr marL="474078" marR="0" lvl="0" indent="-568987" defTabSz="1209100" eaLnBrk="1" fontAlgn="auto" latinLnBrk="0" hangingPunct="1">
              <a:lnSpc>
                <a:spcPct val="100000"/>
              </a:lnSpc>
              <a:spcBef>
                <a:spcPts val="533"/>
              </a:spcBef>
              <a:spcAft>
                <a:spcPts val="0"/>
              </a:spcAft>
              <a:buClr>
                <a:srgbClr val="88DFA9"/>
              </a:buClr>
              <a:buSzTx/>
              <a:buFont typeface="Arial" charset="0"/>
              <a:buNone/>
              <a:tabLst/>
              <a:defRPr sz="2380">
                <a:solidFill>
                  <a:schemeClr val="accent5">
                    <a:satOff val="-30358"/>
                    <a:lumOff val="14901"/>
                  </a:schemeClr>
                </a:solidFill>
              </a:defRPr>
            </a:pPr>
            <a:endParaRPr lang="en-US" sz="1800" dirty="0" smtClean="0">
              <a:solidFill>
                <a:srgbClr val="88DFA9"/>
              </a:solidFill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Active Measurement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135" y="2750972"/>
            <a:ext cx="10944819" cy="6158078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T</a:t>
            </a:r>
            <a:r>
              <a:rPr lang="en-US" dirty="0" smtClean="0"/>
              <a:t>hrow </a:t>
            </a:r>
            <a:r>
              <a:rPr lang="en-US" dirty="0"/>
              <a:t>a bunch of packets with certain properties at the Internet, and see what </a:t>
            </a:r>
            <a:r>
              <a:rPr lang="en-US" dirty="0" smtClean="0"/>
              <a:t>happens</a:t>
            </a:r>
            <a:endParaRPr lang="en-US" dirty="0"/>
          </a:p>
          <a:p>
            <a:pPr lvl="1"/>
            <a:r>
              <a:rPr lang="en-US" dirty="0"/>
              <a:t>Ideal: two-ended A/B testing</a:t>
            </a:r>
          </a:p>
          <a:p>
            <a:pPr lvl="1"/>
            <a:r>
              <a:rPr lang="en-US" dirty="0"/>
              <a:t>More scalable: one-ended A/B testing</a:t>
            </a:r>
          </a:p>
          <a:p>
            <a:pPr lvl="1"/>
            <a:r>
              <a:rPr lang="en-US" dirty="0"/>
              <a:t>Comparison with topology to isolate on-path vs near-endpoint impairments</a:t>
            </a:r>
          </a:p>
          <a:p>
            <a:r>
              <a:rPr lang="en-US" dirty="0"/>
              <a:t>Observations from platform- and application-level logs of failed attempts to use protocol features also </a:t>
            </a:r>
            <a:r>
              <a:rPr lang="en-US" dirty="0" smtClean="0"/>
              <a:t>useful</a:t>
            </a:r>
            <a:endParaRPr lang="en-US" dirty="0"/>
          </a:p>
          <a:p>
            <a:r>
              <a:rPr lang="en-US" dirty="0"/>
              <a:t>Integrate heterogeneous observations from many campaigns for better </a:t>
            </a:r>
            <a:r>
              <a:rPr lang="en-US" dirty="0" smtClean="0"/>
              <a:t>insight</a:t>
            </a:r>
            <a:endParaRPr lang="en-US" dirty="0"/>
          </a:p>
          <a:p>
            <a:pPr lvl="1"/>
            <a:r>
              <a:rPr lang="en-US" dirty="0"/>
              <a:t>Build an observatory for this integration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69200" y="2883611"/>
            <a:ext cx="4749800" cy="589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84154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Path Transparency Observatory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14135" y="2750972"/>
            <a:ext cx="7638911" cy="3321582"/>
          </a:xfrm>
        </p:spPr>
        <p:txBody>
          <a:bodyPr>
            <a:normAutofit fontScale="55000" lnSpcReduction="20000"/>
          </a:bodyPr>
          <a:lstStyle/>
          <a:p>
            <a:r>
              <a:rPr lang="en-US" dirty="0"/>
              <a:t>Large-scale measurements of path impairments</a:t>
            </a:r>
          </a:p>
          <a:p>
            <a:pPr lvl="1"/>
            <a:r>
              <a:rPr lang="en-US" dirty="0"/>
              <a:t>Using FIRE MONROE as well as RIPE Atlas, CAIDA Ark…</a:t>
            </a:r>
          </a:p>
          <a:p>
            <a:pPr lvl="2"/>
            <a:r>
              <a:rPr lang="en-US" dirty="0"/>
              <a:t>UDP/TCP/SCTP </a:t>
            </a:r>
            <a:r>
              <a:rPr lang="en-US" dirty="0" smtClean="0"/>
              <a:t>connectivity</a:t>
            </a:r>
          </a:p>
          <a:p>
            <a:pPr lvl="2"/>
            <a:r>
              <a:rPr lang="en-US" dirty="0" smtClean="0"/>
              <a:t>TCP </a:t>
            </a:r>
            <a:r>
              <a:rPr lang="en-US" dirty="0"/>
              <a:t>options (e.g. TFO, </a:t>
            </a:r>
            <a:r>
              <a:rPr lang="en-US" dirty="0" smtClean="0"/>
              <a:t>MPTCP)</a:t>
            </a:r>
          </a:p>
          <a:p>
            <a:pPr lvl="2"/>
            <a:r>
              <a:rPr lang="en-US" dirty="0"/>
              <a:t>O</a:t>
            </a:r>
            <a:r>
              <a:rPr lang="en-US" dirty="0" smtClean="0"/>
              <a:t>ther protocols</a:t>
            </a:r>
            <a:endParaRPr lang="en-US" dirty="0"/>
          </a:p>
        </p:txBody>
      </p:sp>
      <p:grpSp>
        <p:nvGrpSpPr>
          <p:cNvPr id="4" name="Group 3"/>
          <p:cNvGrpSpPr/>
          <p:nvPr/>
        </p:nvGrpSpPr>
        <p:grpSpPr>
          <a:xfrm>
            <a:off x="3023467" y="6462569"/>
            <a:ext cx="11934866" cy="2507142"/>
            <a:chOff x="2803045" y="5679489"/>
            <a:chExt cx="11934866" cy="2507142"/>
          </a:xfrm>
        </p:grpSpPr>
        <p:sp>
          <p:nvSpPr>
            <p:cNvPr id="5" name="Shape 179"/>
            <p:cNvSpPr/>
            <p:nvPr/>
          </p:nvSpPr>
          <p:spPr>
            <a:xfrm>
              <a:off x="2803045" y="5679489"/>
              <a:ext cx="2371338" cy="1103559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hueOff val="-782216"/>
                    <a:satOff val="13445"/>
                    <a:lumOff val="36756"/>
                  </a:schemeClr>
                </a:gs>
                <a:gs pos="35000">
                  <a:srgbClr val="FFD0C3"/>
                </a:gs>
                <a:gs pos="100000">
                  <a:schemeClr val="accent4">
                    <a:hueOff val="-854692"/>
                    <a:satOff val="13445"/>
                    <a:lumOff val="48875"/>
                  </a:schemeClr>
                </a:gs>
              </a:gsLst>
              <a:lin ang="16200000" scaled="0"/>
            </a:gradFill>
            <a:ln w="12700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2" tIns="50802" rIns="50802" bIns="50802" numCol="1" anchor="ctr">
              <a:noAutofit/>
            </a:bodyPr>
            <a:lstStyle/>
            <a:p>
              <a:pPr algn="ctr">
                <a:defRPr sz="1800"/>
              </a:pPr>
              <a:r>
                <a:rPr dirty="0"/>
                <a:t>active A/B test</a:t>
              </a:r>
            </a:p>
            <a:p>
              <a:pPr algn="ctr">
                <a:defRPr sz="1800"/>
              </a:pPr>
              <a:r>
                <a:rPr dirty="0"/>
                <a:t>(PathSpider)</a:t>
              </a:r>
            </a:p>
          </p:txBody>
        </p:sp>
        <p:sp>
          <p:nvSpPr>
            <p:cNvPr id="6" name="Shape 180"/>
            <p:cNvSpPr/>
            <p:nvPr/>
          </p:nvSpPr>
          <p:spPr>
            <a:xfrm>
              <a:off x="12448068" y="6000963"/>
              <a:ext cx="2289843" cy="529668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hueOff val="-782216"/>
                    <a:satOff val="13445"/>
                    <a:lumOff val="36756"/>
                  </a:schemeClr>
                </a:gs>
                <a:gs pos="35000">
                  <a:srgbClr val="FFD0C3"/>
                </a:gs>
                <a:gs pos="100000">
                  <a:schemeClr val="accent4">
                    <a:hueOff val="-854692"/>
                    <a:satOff val="13445"/>
                    <a:lumOff val="48875"/>
                  </a:schemeClr>
                </a:gs>
              </a:gsLst>
              <a:lin ang="16200000" scaled="0"/>
            </a:gradFill>
            <a:ln w="12700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2" tIns="50802" rIns="50802" bIns="50802" numCol="1" anchor="ctr">
              <a:noAutofit/>
            </a:bodyPr>
            <a:lstStyle>
              <a:lvl1pPr algn="ctr">
                <a:defRPr sz="1800"/>
              </a:lvl1pPr>
            </a:lstStyle>
            <a:p>
              <a:r>
                <a:rPr/>
                <a:t>traceroute</a:t>
              </a:r>
            </a:p>
          </p:txBody>
        </p:sp>
        <p:sp>
          <p:nvSpPr>
            <p:cNvPr id="7" name="Shape 181"/>
            <p:cNvSpPr/>
            <p:nvPr/>
          </p:nvSpPr>
          <p:spPr>
            <a:xfrm>
              <a:off x="2803045" y="7049397"/>
              <a:ext cx="2371338" cy="1103561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hueOff val="-782216"/>
                    <a:satOff val="13445"/>
                    <a:lumOff val="36756"/>
                  </a:schemeClr>
                </a:gs>
                <a:gs pos="35000">
                  <a:srgbClr val="FFD0C3"/>
                </a:gs>
                <a:gs pos="100000">
                  <a:schemeClr val="accent4">
                    <a:hueOff val="-854692"/>
                    <a:satOff val="13445"/>
                    <a:lumOff val="48875"/>
                  </a:schemeClr>
                </a:gs>
              </a:gsLst>
              <a:lin ang="16200000" scaled="0"/>
            </a:gradFill>
            <a:ln w="12700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2" tIns="50802" rIns="50802" bIns="50802" numCol="1" anchor="ctr">
              <a:noAutofit/>
            </a:bodyPr>
            <a:lstStyle/>
            <a:p>
              <a:pPr algn="ctr">
                <a:defRPr sz="2000"/>
              </a:pPr>
              <a:r>
                <a:rPr sz="1800" dirty="0"/>
                <a:t>mod trace</a:t>
              </a:r>
            </a:p>
            <a:p>
              <a:pPr algn="ctr">
                <a:defRPr sz="2000"/>
              </a:pPr>
              <a:r>
                <a:rPr sz="1800" dirty="0"/>
                <a:t>(tracebox)</a:t>
              </a:r>
            </a:p>
          </p:txBody>
        </p:sp>
        <p:sp>
          <p:nvSpPr>
            <p:cNvPr id="8" name="Shape 182"/>
            <p:cNvSpPr/>
            <p:nvPr/>
          </p:nvSpPr>
          <p:spPr>
            <a:xfrm>
              <a:off x="12431018" y="6706832"/>
              <a:ext cx="2289843" cy="529669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hueOff val="-782216"/>
                    <a:satOff val="13445"/>
                    <a:lumOff val="36756"/>
                  </a:schemeClr>
                </a:gs>
                <a:gs pos="35000">
                  <a:srgbClr val="FFD0C3"/>
                </a:gs>
                <a:gs pos="100000">
                  <a:schemeClr val="accent4">
                    <a:hueOff val="-854692"/>
                    <a:satOff val="13445"/>
                    <a:lumOff val="48875"/>
                  </a:schemeClr>
                </a:gs>
              </a:gsLst>
              <a:lin ang="16200000" scaled="0"/>
            </a:gradFill>
            <a:ln w="12700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2" tIns="50802" rIns="50802" bIns="50802" numCol="1" anchor="ctr">
              <a:noAutofit/>
            </a:bodyPr>
            <a:lstStyle>
              <a:lvl1pPr algn="ctr">
                <a:defRPr sz="1800"/>
              </a:lvl1pPr>
            </a:lstStyle>
            <a:p>
              <a:r>
                <a:rPr dirty="0"/>
                <a:t>looking glass</a:t>
              </a:r>
            </a:p>
          </p:txBody>
        </p:sp>
        <p:sp>
          <p:nvSpPr>
            <p:cNvPr id="9" name="Shape 183"/>
            <p:cNvSpPr/>
            <p:nvPr/>
          </p:nvSpPr>
          <p:spPr>
            <a:xfrm>
              <a:off x="12429138" y="7377854"/>
              <a:ext cx="2285088" cy="528569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chemeClr val="accent4">
                    <a:hueOff val="-782216"/>
                    <a:satOff val="13445"/>
                    <a:lumOff val="36756"/>
                  </a:schemeClr>
                </a:gs>
                <a:gs pos="35000">
                  <a:srgbClr val="FFD0C3"/>
                </a:gs>
                <a:gs pos="100000">
                  <a:schemeClr val="accent4">
                    <a:hueOff val="-854692"/>
                    <a:satOff val="13445"/>
                    <a:lumOff val="48875"/>
                  </a:schemeClr>
                </a:gs>
              </a:gsLst>
              <a:lin ang="16200000" scaled="0"/>
            </a:gradFill>
            <a:ln w="12700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2" tIns="50802" rIns="50802" bIns="50802" numCol="1" anchor="ctr">
              <a:noAutofit/>
            </a:bodyPr>
            <a:lstStyle>
              <a:lvl1pPr algn="ctr">
                <a:defRPr sz="1800"/>
              </a:lvl1pPr>
            </a:lstStyle>
            <a:p>
              <a:r>
                <a:rPr/>
                <a:t>etc.</a:t>
              </a:r>
            </a:p>
          </p:txBody>
        </p:sp>
        <p:sp>
          <p:nvSpPr>
            <p:cNvPr id="10" name="Shape 184"/>
            <p:cNvSpPr/>
            <p:nvPr/>
          </p:nvSpPr>
          <p:spPr>
            <a:xfrm>
              <a:off x="7600997" y="5738212"/>
              <a:ext cx="2448419" cy="2448419"/>
            </a:xfrm>
            <a:prstGeom prst="ellipse">
              <a:avLst/>
            </a:prstGeom>
            <a:gradFill flip="none" rotWithShape="1">
              <a:gsLst>
                <a:gs pos="0">
                  <a:srgbClr val="CE2100"/>
                </a:gs>
                <a:gs pos="100000">
                  <a:schemeClr val="accent5">
                    <a:hueOff val="-477027"/>
                    <a:satOff val="5825"/>
                    <a:lumOff val="41095"/>
                  </a:schemeClr>
                </a:gs>
              </a:gsLst>
              <a:lin ang="16200000" scaled="0"/>
            </a:gradFill>
            <a:ln w="9525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2" tIns="50802" rIns="50802" bIns="50802" numCol="1" anchor="ctr">
              <a:noAutofit/>
            </a:bodyPr>
            <a:lstStyle/>
            <a:p>
              <a:pPr algn="ctr">
                <a:defRPr sz="2000">
                  <a:solidFill>
                    <a:srgbClr val="FFFFFF"/>
                  </a:solidFill>
                </a:defRPr>
              </a:pPr>
              <a:r>
                <a:rPr dirty="0"/>
                <a:t>observations</a:t>
              </a:r>
            </a:p>
            <a:p>
              <a:pPr algn="ctr">
                <a:defRPr sz="2000">
                  <a:solidFill>
                    <a:srgbClr val="FFFFFF"/>
                  </a:solidFill>
                </a:defRPr>
              </a:pPr>
              <a:r>
                <a:rPr dirty="0"/>
                <a:t>{t,p,c,v}</a:t>
              </a:r>
            </a:p>
          </p:txBody>
        </p:sp>
        <p:sp>
          <p:nvSpPr>
            <p:cNvPr id="11" name="Shape 185"/>
            <p:cNvSpPr/>
            <p:nvPr/>
          </p:nvSpPr>
          <p:spPr>
            <a:xfrm>
              <a:off x="6604372" y="6345220"/>
              <a:ext cx="969814" cy="1246200"/>
            </a:xfrm>
            <a:prstGeom prst="rightArrow">
              <a:avLst>
                <a:gd name="adj1" fmla="val 32000"/>
                <a:gd name="adj2" fmla="val 50550"/>
              </a:avLst>
            </a:prstGeom>
            <a:gradFill flip="none" rotWithShape="1">
              <a:gsLst>
                <a:gs pos="0">
                  <a:srgbClr val="CE2100"/>
                </a:gs>
                <a:gs pos="100000">
                  <a:schemeClr val="accent5">
                    <a:hueOff val="-477027"/>
                    <a:satOff val="5825"/>
                    <a:lumOff val="41095"/>
                  </a:schemeClr>
                </a:gs>
              </a:gsLst>
              <a:lin ang="16200000" scaled="0"/>
            </a:gradFill>
            <a:ln w="9525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</p:spPr>
          <p:txBody>
            <a:bodyPr wrap="square" lIns="50802" tIns="50802" rIns="50802" bIns="5080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12" name="Shape 186"/>
            <p:cNvSpPr/>
            <p:nvPr/>
          </p:nvSpPr>
          <p:spPr>
            <a:xfrm rot="16200000">
              <a:off x="5346881" y="6496914"/>
              <a:ext cx="2002752" cy="802039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CE2100"/>
                </a:gs>
                <a:gs pos="100000">
                  <a:schemeClr val="accent5">
                    <a:hueOff val="-477027"/>
                    <a:satOff val="5825"/>
                    <a:lumOff val="41095"/>
                  </a:schemeClr>
                </a:gs>
              </a:gsLst>
              <a:lin ang="16200000" scaled="0"/>
            </a:gradFill>
            <a:ln w="9525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2" tIns="50802" rIns="50802" bIns="50802" numCol="1" anchor="ctr">
              <a:noAutofit/>
            </a:bodyPr>
            <a:lstStyle>
              <a:lvl1pPr algn="ctr">
                <a:defRPr sz="2100">
                  <a:solidFill>
                    <a:srgbClr val="FFFFFF"/>
                  </a:solidFill>
                </a:defRPr>
              </a:lvl1pPr>
            </a:lstStyle>
            <a:p>
              <a:r>
                <a:rPr sz="2000"/>
                <a:t>preanalysis</a:t>
              </a:r>
            </a:p>
          </p:txBody>
        </p:sp>
        <p:sp>
          <p:nvSpPr>
            <p:cNvPr id="13" name="Shape 189"/>
            <p:cNvSpPr/>
            <p:nvPr/>
          </p:nvSpPr>
          <p:spPr>
            <a:xfrm flipH="1" flipV="1">
              <a:off x="11774377" y="6280554"/>
              <a:ext cx="673693" cy="1"/>
            </a:xfrm>
            <a:prstGeom prst="line">
              <a:avLst/>
            </a:prstGeom>
            <a:noFill/>
            <a:ln w="508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60959" tIns="60959" rIns="60959" bIns="60959" numCol="1" anchor="t">
              <a:noAutofit/>
            </a:bodyPr>
            <a:lstStyle/>
            <a:p>
              <a:endParaRPr sz="3200"/>
            </a:p>
          </p:txBody>
        </p:sp>
        <p:sp>
          <p:nvSpPr>
            <p:cNvPr id="14" name="Shape 190"/>
            <p:cNvSpPr/>
            <p:nvPr/>
          </p:nvSpPr>
          <p:spPr>
            <a:xfrm flipH="1">
              <a:off x="11774376" y="6985867"/>
              <a:ext cx="673693" cy="1"/>
            </a:xfrm>
            <a:prstGeom prst="line">
              <a:avLst/>
            </a:prstGeom>
            <a:noFill/>
            <a:ln w="508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60959" tIns="60959" rIns="60959" bIns="60959" numCol="1" anchor="t">
              <a:noAutofit/>
            </a:bodyPr>
            <a:lstStyle/>
            <a:p>
              <a:endParaRPr sz="3200"/>
            </a:p>
          </p:txBody>
        </p:sp>
        <p:sp>
          <p:nvSpPr>
            <p:cNvPr id="15" name="Shape 191"/>
            <p:cNvSpPr/>
            <p:nvPr/>
          </p:nvSpPr>
          <p:spPr>
            <a:xfrm flipH="1">
              <a:off x="11774375" y="7661429"/>
              <a:ext cx="673693" cy="1"/>
            </a:xfrm>
            <a:prstGeom prst="line">
              <a:avLst/>
            </a:prstGeom>
            <a:noFill/>
            <a:ln w="508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60959" tIns="60959" rIns="60959" bIns="60959" numCol="1" anchor="t">
              <a:noAutofit/>
            </a:bodyPr>
            <a:lstStyle/>
            <a:p>
              <a:endParaRPr sz="3200"/>
            </a:p>
          </p:txBody>
        </p:sp>
        <p:sp>
          <p:nvSpPr>
            <p:cNvPr id="16" name="Shape 192"/>
            <p:cNvSpPr/>
            <p:nvPr/>
          </p:nvSpPr>
          <p:spPr>
            <a:xfrm>
              <a:off x="5169123" y="6248249"/>
              <a:ext cx="816042" cy="1"/>
            </a:xfrm>
            <a:prstGeom prst="line">
              <a:avLst/>
            </a:prstGeom>
            <a:noFill/>
            <a:ln w="508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60959" tIns="60959" rIns="60959" bIns="60959" numCol="1" anchor="t">
              <a:noAutofit/>
            </a:bodyPr>
            <a:lstStyle/>
            <a:p>
              <a:endParaRPr sz="3200"/>
            </a:p>
          </p:txBody>
        </p:sp>
        <p:sp>
          <p:nvSpPr>
            <p:cNvPr id="17" name="Shape 193"/>
            <p:cNvSpPr/>
            <p:nvPr/>
          </p:nvSpPr>
          <p:spPr>
            <a:xfrm>
              <a:off x="5169123" y="7591419"/>
              <a:ext cx="816042" cy="1"/>
            </a:xfrm>
            <a:prstGeom prst="line">
              <a:avLst/>
            </a:prstGeom>
            <a:noFill/>
            <a:ln w="50800" cap="flat">
              <a:solidFill>
                <a:schemeClr val="accent5"/>
              </a:solidFill>
              <a:prstDash val="solid"/>
              <a:round/>
              <a:tailEnd type="triangle" w="med" len="med"/>
            </a:ln>
            <a:effectLst/>
          </p:spPr>
          <p:txBody>
            <a:bodyPr wrap="square" lIns="60959" tIns="60959" rIns="60959" bIns="60959" numCol="1" anchor="t">
              <a:noAutofit/>
            </a:bodyPr>
            <a:lstStyle/>
            <a:p>
              <a:endParaRPr sz="3200"/>
            </a:p>
          </p:txBody>
        </p:sp>
        <p:sp>
          <p:nvSpPr>
            <p:cNvPr id="18" name="Shape 185"/>
            <p:cNvSpPr/>
            <p:nvPr/>
          </p:nvSpPr>
          <p:spPr>
            <a:xfrm rot="10800000">
              <a:off x="10049416" y="6339321"/>
              <a:ext cx="969814" cy="1246200"/>
            </a:xfrm>
            <a:prstGeom prst="rightArrow">
              <a:avLst>
                <a:gd name="adj1" fmla="val 32000"/>
                <a:gd name="adj2" fmla="val 50550"/>
              </a:avLst>
            </a:prstGeom>
            <a:gradFill flip="none" rotWithShape="1">
              <a:gsLst>
                <a:gs pos="0">
                  <a:srgbClr val="CE2100"/>
                </a:gs>
                <a:gs pos="100000">
                  <a:schemeClr val="accent5">
                    <a:hueOff val="-477027"/>
                    <a:satOff val="5825"/>
                    <a:lumOff val="41095"/>
                  </a:schemeClr>
                </a:gs>
              </a:gsLst>
              <a:lin ang="16200000" scaled="0"/>
            </a:gradFill>
            <a:ln w="9525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</p:spPr>
          <p:txBody>
            <a:bodyPr wrap="square" lIns="50802" tIns="50802" rIns="50802" bIns="50802" numCol="1" anchor="ctr">
              <a:noAutofit/>
            </a:bodyPr>
            <a:lstStyle/>
            <a:p>
              <a:pPr>
                <a:defRPr>
                  <a:solidFill>
                    <a:srgbClr val="FFFFFF"/>
                  </a:solidFill>
                </a:defRPr>
              </a:pPr>
              <a:endParaRPr sz="3200"/>
            </a:p>
          </p:txBody>
        </p:sp>
        <p:sp>
          <p:nvSpPr>
            <p:cNvPr id="19" name="Shape 186"/>
            <p:cNvSpPr/>
            <p:nvPr/>
          </p:nvSpPr>
          <p:spPr>
            <a:xfrm rot="5400000">
              <a:off x="10371981" y="6568500"/>
              <a:ext cx="2002752" cy="802039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0">
                  <a:srgbClr val="CE2100"/>
                </a:gs>
                <a:gs pos="100000">
                  <a:schemeClr val="accent5">
                    <a:hueOff val="-477027"/>
                    <a:satOff val="5825"/>
                    <a:lumOff val="41095"/>
                  </a:schemeClr>
                </a:gs>
              </a:gsLst>
              <a:lin ang="16200000" scaled="0"/>
            </a:gradFill>
            <a:ln w="9525" cap="flat">
              <a:solidFill>
                <a:srgbClr val="C82101"/>
              </a:solidFill>
              <a:prstDash val="solid"/>
              <a:round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50802" tIns="50802" rIns="50802" bIns="50802" numCol="1" anchor="ctr">
              <a:noAutofit/>
            </a:bodyPr>
            <a:lstStyle>
              <a:lvl1pPr algn="ctr">
                <a:defRPr sz="2100">
                  <a:solidFill>
                    <a:srgbClr val="FFFFFF"/>
                  </a:solidFill>
                </a:defRPr>
              </a:lvl1pPr>
            </a:lstStyle>
            <a:p>
              <a:r>
                <a:rPr sz="2000" dirty="0"/>
                <a:t>preanalysis</a:t>
              </a:r>
            </a:p>
          </p:txBody>
        </p:sp>
      </p:grpSp>
      <p:sp>
        <p:nvSpPr>
          <p:cNvPr id="20" name="Text Placeholder 2"/>
          <p:cNvSpPr txBox="1">
            <a:spLocks/>
          </p:cNvSpPr>
          <p:nvPr/>
        </p:nvSpPr>
        <p:spPr>
          <a:xfrm>
            <a:off x="8990900" y="2715791"/>
            <a:ext cx="7638911" cy="33215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Autofit/>
          </a:bodyPr>
          <a:lstStyle>
            <a:lvl1pPr marL="677367" marR="0" indent="-677367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FF808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1110113" marR="0" indent="-627489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FF808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473575" marR="0" indent="-637451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FF808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47942" marR="0" indent="-647732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FF808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026135" marR="0" indent="-588847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FF8080"/>
              </a:buClr>
              <a:buSzPct val="130000"/>
              <a:buFontTx/>
              <a:buChar char="•"/>
              <a:tabLst/>
              <a:defRPr sz="44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3987999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4462156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4936313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5410471" marR="0" indent="-719703" algn="l" defTabSz="1727286" rtl="0" latinLnBrk="0">
              <a:lnSpc>
                <a:spcPct val="120000"/>
              </a:lnSpc>
              <a:spcBef>
                <a:spcPts val="933"/>
              </a:spcBef>
              <a:spcAft>
                <a:spcPts val="0"/>
              </a:spcAft>
              <a:buClr>
                <a:srgbClr val="000000"/>
              </a:buClr>
              <a:buSzPct val="171000"/>
              <a:buFontTx/>
              <a:buChar char="•"/>
              <a:tabLst/>
              <a:defRPr sz="4534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hangingPunct="1"/>
            <a:r>
              <a:rPr lang="en-US" sz="2400" dirty="0" smtClean="0"/>
              <a:t>Development of new measurements tools </a:t>
            </a:r>
            <a:r>
              <a:rPr lang="en-US" sz="2400" dirty="0" smtClean="0">
                <a:hlinkClick r:id="rId2"/>
              </a:rPr>
              <a:t>https://github.com/mami-project/</a:t>
            </a:r>
            <a:r>
              <a:rPr lang="en-US" sz="2400" dirty="0" smtClean="0"/>
              <a:t> </a:t>
            </a:r>
          </a:p>
          <a:p>
            <a:pPr hangingPunct="1"/>
            <a:r>
              <a:rPr lang="en-US" sz="2400" dirty="0" smtClean="0"/>
              <a:t>Path Transparency Observatory</a:t>
            </a:r>
          </a:p>
          <a:p>
            <a:pPr lvl="1" hangingPunct="1"/>
            <a:r>
              <a:rPr lang="en-US" sz="2400" dirty="0" smtClean="0"/>
              <a:t>Active measurements by the project + external measurements</a:t>
            </a:r>
          </a:p>
          <a:p>
            <a:pPr lvl="1" hangingPunct="1"/>
            <a:r>
              <a:rPr lang="en-US" sz="2400" dirty="0" smtClean="0"/>
              <a:t>A  query interface to access observations on path impairments: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37648894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smtClean="0"/>
              <a:t>Explicit Middlebox Cooperation</a:t>
            </a:r>
            <a:r>
              <a:rPr lang="en-US" dirty="0"/>
              <a:t>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Deployment problems of new protocols and protocol extension due to ossification in the </a:t>
            </a:r>
            <a:r>
              <a:rPr lang="en-US" dirty="0" smtClean="0"/>
              <a:t>Internet, e.g.</a:t>
            </a:r>
            <a:endParaRPr lang="en-US" dirty="0"/>
          </a:p>
          <a:p>
            <a:pPr lvl="1"/>
            <a:r>
              <a:rPr lang="en-US" dirty="0"/>
              <a:t>Multipath TCP</a:t>
            </a:r>
          </a:p>
          <a:p>
            <a:pPr lvl="1"/>
            <a:r>
              <a:rPr lang="en-US" dirty="0"/>
              <a:t>QUIC (over UDP</a:t>
            </a:r>
            <a:r>
              <a:rPr lang="en-US" dirty="0" smtClean="0"/>
              <a:t>)</a:t>
            </a:r>
            <a:endParaRPr lang="en-US" dirty="0"/>
          </a:p>
          <a:p>
            <a:r>
              <a:rPr lang="en-US" dirty="0"/>
              <a:t>Operation and management of in-network functionality hindered due to increasing deployment of </a:t>
            </a:r>
            <a:r>
              <a:rPr lang="en-US" dirty="0" smtClean="0"/>
              <a:t>encryption, e.g.</a:t>
            </a:r>
            <a:endParaRPr lang="en-US" dirty="0"/>
          </a:p>
          <a:p>
            <a:pPr lvl="1"/>
            <a:r>
              <a:rPr lang="en-US" dirty="0" smtClean="0"/>
              <a:t>Firewalls </a:t>
            </a:r>
            <a:r>
              <a:rPr lang="en-US" dirty="0"/>
              <a:t>using port mapping or DPI</a:t>
            </a:r>
          </a:p>
          <a:p>
            <a:pPr lvl="1"/>
            <a:r>
              <a:rPr lang="en-US" dirty="0" smtClean="0"/>
              <a:t>Performance </a:t>
            </a:r>
            <a:r>
              <a:rPr lang="en-US" dirty="0"/>
              <a:t>enhancements in mobile </a:t>
            </a:r>
            <a:r>
              <a:rPr lang="en-US" dirty="0" smtClean="0"/>
              <a:t>networks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82671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dirty="0" smtClean="0"/>
              <a:t>n </a:t>
            </a:r>
            <a:r>
              <a:rPr lang="en-US" dirty="0"/>
              <a:t>Explicit Path Interface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Application </a:t>
            </a:r>
            <a:r>
              <a:rPr lang="en-US" dirty="0"/>
              <a:t>can directly indicate requirements to path layer</a:t>
            </a:r>
          </a:p>
          <a:p>
            <a:r>
              <a:rPr lang="en-US" dirty="0"/>
              <a:t>Transport can use the path layer to expose parts of its functionality/intentions to the </a:t>
            </a:r>
            <a:r>
              <a:rPr lang="en-US" dirty="0" smtClean="0"/>
              <a:t>network</a:t>
            </a:r>
          </a:p>
          <a:p>
            <a:r>
              <a:rPr lang="en-US" dirty="0" smtClean="0"/>
              <a:t>The Middlebox Cooperation </a:t>
            </a:r>
            <a:br>
              <a:rPr lang="en-US" dirty="0" smtClean="0"/>
            </a:br>
            <a:r>
              <a:rPr lang="en-US" dirty="0" smtClean="0"/>
              <a:t>Protocol (MCP) signals these </a:t>
            </a:r>
            <a:br>
              <a:rPr lang="en-US" dirty="0" smtClean="0"/>
            </a:br>
            <a:r>
              <a:rPr lang="en-US" dirty="0" smtClean="0"/>
              <a:t>information appropriately to </a:t>
            </a:r>
            <a:br>
              <a:rPr lang="en-US" dirty="0" smtClean="0"/>
            </a:br>
            <a:r>
              <a:rPr lang="en-US" dirty="0" smtClean="0"/>
              <a:t>on-path middleboxes</a:t>
            </a:r>
          </a:p>
          <a:p>
            <a:r>
              <a:rPr lang="en-US" dirty="0" smtClean="0"/>
              <a:t>Minimizing the information exposed</a:t>
            </a:r>
            <a:endParaRPr lang="en-US" dirty="0"/>
          </a:p>
        </p:txBody>
      </p:sp>
      <p:pic>
        <p:nvPicPr>
          <p:cNvPr id="4" name="protocol stack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85819" y="5064371"/>
            <a:ext cx="7874452" cy="3470638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499944831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l" defTabSz="1295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295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l" defTabSz="1295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295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884</TotalTime>
  <Words>721</Words>
  <Application>Microsoft Macintosh PowerPoint</Application>
  <PresentationFormat>Custom</PresentationFormat>
  <Paragraphs>108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Andale Mono</vt:lpstr>
      <vt:lpstr>Bauhaus 93</vt:lpstr>
      <vt:lpstr>Helvetica Neue</vt:lpstr>
      <vt:lpstr>Arial</vt:lpstr>
      <vt:lpstr>White</vt:lpstr>
      <vt:lpstr>The MAMI Project and the NFV Way to Internet Path Transparency</vt:lpstr>
      <vt:lpstr>The Ossified Internet</vt:lpstr>
      <vt:lpstr>Middleboxes and Impairments</vt:lpstr>
      <vt:lpstr>What We Are Talking About</vt:lpstr>
      <vt:lpstr>The MAMI Project Measurement and Architecture for a Middleboxed Internet</vt:lpstr>
      <vt:lpstr>Active Measurement</vt:lpstr>
      <vt:lpstr>The Path Transparency Observatory</vt:lpstr>
      <vt:lpstr>Why Explicit Middlebox Cooperation?</vt:lpstr>
      <vt:lpstr>An Explicit Path Interface</vt:lpstr>
      <vt:lpstr>The Trust Issue</vt:lpstr>
      <vt:lpstr>The Standardization Front</vt:lpstr>
      <vt:lpstr>So What About NFV? Well, all middleboxes will become VNFs sooner than later…</vt:lpstr>
      <vt:lpstr>More MAMI at</vt:lpstr>
    </vt:vector>
  </TitlesOfParts>
  <LinksUpToDate>false</LinksUpToDate>
  <SharedDoc>false</SharedDoc>
  <HyperlinksChanged>false</HyperlinksChanged>
  <AppVersion>15.0027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Middlebox Measurement and Cooperation</dc:title>
  <cp:lastModifiedBy>Diego R. Lopez</cp:lastModifiedBy>
  <cp:revision>28</cp:revision>
  <dcterms:modified xsi:type="dcterms:W3CDTF">2016-10-10T22:03:05Z</dcterms:modified>
</cp:coreProperties>
</file>